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sldIdLst>
    <p:sldId id="256" r:id="rId2"/>
    <p:sldId id="260" r:id="rId3"/>
    <p:sldId id="270" r:id="rId4"/>
    <p:sldId id="269" r:id="rId5"/>
    <p:sldId id="285" r:id="rId6"/>
    <p:sldId id="290" r:id="rId7"/>
    <p:sldId id="291" r:id="rId8"/>
    <p:sldId id="286" r:id="rId9"/>
    <p:sldId id="288" r:id="rId10"/>
    <p:sldId id="292" r:id="rId11"/>
    <p:sldId id="287" r:id="rId12"/>
    <p:sldId id="289" r:id="rId13"/>
    <p:sldId id="284" r:id="rId14"/>
    <p:sldId id="293" r:id="rId15"/>
    <p:sldId id="294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7084"/>
    <a:srgbClr val="333F4F"/>
    <a:srgbClr val="E1E1E1"/>
    <a:srgbClr val="009FC7"/>
    <a:srgbClr val="2DA6AF"/>
    <a:srgbClr val="225686"/>
    <a:srgbClr val="E0867C"/>
    <a:srgbClr val="ECB4AE"/>
    <a:srgbClr val="2969A3"/>
    <a:srgbClr val="3643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inimized">
    <p:restoredLeft sz="17025" autoAdjust="0"/>
    <p:restoredTop sz="25693" autoAdjust="0"/>
  </p:normalViewPr>
  <p:slideViewPr>
    <p:cSldViewPr snapToGrid="0">
      <p:cViewPr varScale="1">
        <p:scale>
          <a:sx n="22" d="100"/>
          <a:sy n="22" d="100"/>
        </p:scale>
        <p:origin x="2928" y="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24BE1-DD46-4DB5-8C6E-71C3626157F3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89A19-CE75-4B4D-8CEB-EFC1CA906C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8265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9A19-CE75-4B4D-8CEB-EFC1CA906C0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0930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9A19-CE75-4B4D-8CEB-EFC1CA906C0C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868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9A19-CE75-4B4D-8CEB-EFC1CA906C0C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3940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9A19-CE75-4B4D-8CEB-EFC1CA906C0C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4558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9A19-CE75-4B4D-8CEB-EFC1CA906C0C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996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9A19-CE75-4B4D-8CEB-EFC1CA906C0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3611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9A19-CE75-4B4D-8CEB-EFC1CA906C0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4221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9A19-CE75-4B4D-8CEB-EFC1CA906C0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2810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9A19-CE75-4B4D-8CEB-EFC1CA906C0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8766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9A19-CE75-4B4D-8CEB-EFC1CA906C0C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6459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9A19-CE75-4B4D-8CEB-EFC1CA906C0C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6413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9A19-CE75-4B4D-8CEB-EFC1CA906C0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7767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9A19-CE75-4B4D-8CEB-EFC1CA906C0C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754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E1C624-1F49-4710-BD4D-A9A620850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24C7483-51FA-4820-BB5F-54ABFE246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CE524E-B0D9-45FB-8A3E-51344DA17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4677CA-B800-46D7-9A81-1A5B3D85B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355299-B41F-41FE-945A-9A5BA2F9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406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9217F2-30D1-4047-9E53-4F66ED86A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18C2397-E101-4A76-AD10-F1B2E07FD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FC059B-4042-4863-8ACF-BA113A99F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018EB4-4B22-4152-A23C-9D525127A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DE4197-441F-48E1-8DEC-495669825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8956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195B356-AFE5-4336-80C7-B0E26F3122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119B444-0F65-476A-AB0D-54485214B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61EB30-2610-4AB9-AE3E-428924BA6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CB79AB-8588-49CE-9FF5-B8617A81A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82AA7A3-DBE7-43E0-98CD-9DD775F1A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639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604559-5E88-4A1E-9007-A7DB1BC19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85742F-CD5A-433D-9C06-BCD7154B2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F12660-B7CC-4145-B4BC-B0D75B1E5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BE941E-F3F4-48CD-9556-D72CA4337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ED5123-7BA3-4024-B237-B2CB3041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96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A3FAA9-7810-47CC-86EC-5E4C0C7B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F6AB48B-A13C-4C0F-AFEE-9CE1EDD63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B5612F-3114-4692-A982-12263619D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FF4D6B-FF84-4AD7-9C75-ABDCF9C33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9455E3-554C-4CB2-9773-7ED9CD8F9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7207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9834D2-790C-4BD3-996B-C13FEE4E0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B2F587-8960-4A2F-8864-3F4F8EA0DC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1CB590A-D536-4A8B-BD3D-E278025B9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96F8CC-BCDD-43B7-A67A-4CE6318FC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2A6A7D4-D87D-491F-8575-ECA5D7D2D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E807A89-26EB-4CBE-83AD-5FDA82C86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483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7483CB-6BA4-499B-8D89-BC11A67C6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D4D2561-B613-42CD-BF6C-B9A01D1F1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2401D08-3782-4D95-86D0-A432EE29A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126076D-534D-412A-B69E-FA6BE87AF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B1F317E-9F7C-45A7-BC4E-FFA0715D9E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4AF4DD2-8C4E-49BF-A5DE-2C352E85D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D424DD8-B0E7-4A7B-B383-C442387B1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0C4CA33-1B8E-4CEF-8BB4-D43FA9292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392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9E6F71-921F-4142-B8B0-7628CE051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6EB8742-61BB-4BBA-9152-FE89D2FDA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675AA5B-EE2E-44E6-BF60-5D242FE93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19AC556-04C0-4495-8F38-DEBF35E31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545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9279C5E-A4D7-474B-986E-BA028A84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6D11455-9A5C-4893-9D8E-4ECF2DF7B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E380E81-D806-48FE-9DA4-422CDE0B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383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DC9800-D87A-48CD-AA23-5B2E7BB0A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1774E5-97AE-4E43-A6FC-9E2AACCED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09538EC-B721-4EEB-930F-FDB106400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7E3551D-9AFC-43B0-9244-6902D4DC6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CCEDCB9-C8EC-40A4-986A-FD9E2B0CC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DC3B39B-5180-4582-8CC1-B8D129515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541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4B25AD-B804-4B19-8CC2-ECBE90946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A295C2C-CE2A-4300-8078-904BF8DFB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5D188BE-B406-4B26-AC0B-389B93E14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D1191BE-8396-40FF-AED6-189C7E264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A800D9F-1CCE-4116-9793-BC41F904A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903F81F-CCE3-4FC5-90A2-1FFE1007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1862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727082C-92CB-4383-AB9B-2948804EF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CC339F5-11CB-4605-97D9-1FB1C1B03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DEA1ED-34B5-4C68-8898-F3C64E8F96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D4179-DD8E-4E4F-B17B-35E681200133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758E5E-A729-49D6-A7AC-DE6C523C8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9B4EF8-58F3-4E0B-8197-D71A6468C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553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segnale&#10;&#10;Descrizione generata automaticamente">
            <a:extLst>
              <a:ext uri="{FF2B5EF4-FFF2-40B4-BE49-F238E27FC236}">
                <a16:creationId xmlns:a16="http://schemas.microsoft.com/office/drawing/2014/main" id="{2A603F88-165E-4281-8096-3E599F522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26FFE17D-47BB-4CCF-8594-3518A7C21EDA}"/>
              </a:ext>
            </a:extLst>
          </p:cNvPr>
          <p:cNvSpPr/>
          <p:nvPr/>
        </p:nvSpPr>
        <p:spPr>
          <a:xfrm>
            <a:off x="1" y="5934917"/>
            <a:ext cx="12192000" cy="830997"/>
          </a:xfrm>
          <a:prstGeom prst="rect">
            <a:avLst/>
          </a:prstGeom>
          <a:solidFill>
            <a:srgbClr val="037084"/>
          </a:solidFill>
          <a:ln>
            <a:solidFill>
              <a:srgbClr val="0370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u="sng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9D640CC-C30B-4A48-A6B8-A10BE4B56CAA}"/>
              </a:ext>
            </a:extLst>
          </p:cNvPr>
          <p:cNvSpPr txBox="1"/>
          <p:nvPr/>
        </p:nvSpPr>
        <p:spPr>
          <a:xfrm>
            <a:off x="174789" y="290539"/>
            <a:ext cx="4574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i="1" dirty="0">
                <a:solidFill>
                  <a:srgbClr val="037084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#</a:t>
            </a:r>
            <a:r>
              <a:rPr lang="it-IT" sz="3000" i="1" dirty="0" err="1">
                <a:solidFill>
                  <a:srgbClr val="037084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PitchOnline</a:t>
            </a:r>
            <a:r>
              <a:rPr lang="it-IT" sz="3000" i="1" dirty="0">
                <a:solidFill>
                  <a:srgbClr val="037084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it-IT" sz="3000" i="1" dirty="0" err="1">
                <a:solidFill>
                  <a:srgbClr val="037084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presents</a:t>
            </a:r>
            <a:r>
              <a:rPr lang="it-IT" sz="3000" i="1" dirty="0">
                <a:solidFill>
                  <a:srgbClr val="037084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:</a:t>
            </a:r>
          </a:p>
        </p:txBody>
      </p:sp>
      <p:pic>
        <p:nvPicPr>
          <p:cNvPr id="114" name="Immagine 113">
            <a:extLst>
              <a:ext uri="{FF2B5EF4-FFF2-40B4-BE49-F238E27FC236}">
                <a16:creationId xmlns:a16="http://schemas.microsoft.com/office/drawing/2014/main" id="{EB77652E-64D0-4753-87CA-710780408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7" y="5521272"/>
            <a:ext cx="1724314" cy="172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32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>
            <a:extLst>
              <a:ext uri="{FF2B5EF4-FFF2-40B4-BE49-F238E27FC236}">
                <a16:creationId xmlns:a16="http://schemas.microsoft.com/office/drawing/2014/main" id="{693A6C47-152D-4F36-8BB3-8B0C3EF3FB55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037084"/>
          </a:solidFill>
          <a:ln>
            <a:solidFill>
              <a:srgbClr val="0370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AD343A9-7310-4266-9761-DFB9931451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t="26099" r="6424" b="27788"/>
          <a:stretch/>
        </p:blipFill>
        <p:spPr>
          <a:xfrm>
            <a:off x="130646" y="-11398"/>
            <a:ext cx="1344858" cy="739834"/>
          </a:xfrm>
          <a:prstGeom prst="rect">
            <a:avLst/>
          </a:prstGeom>
        </p:spPr>
      </p:pic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1B55939F-90BD-4426-B95B-A0314720D5D9}"/>
              </a:ext>
            </a:extLst>
          </p:cNvPr>
          <p:cNvCxnSpPr>
            <a:cxnSpLocks/>
          </p:cNvCxnSpPr>
          <p:nvPr/>
        </p:nvCxnSpPr>
        <p:spPr>
          <a:xfrm flipH="1">
            <a:off x="-1214434" y="742950"/>
            <a:ext cx="1923025" cy="89"/>
          </a:xfrm>
          <a:prstGeom prst="line">
            <a:avLst/>
          </a:prstGeom>
          <a:ln w="825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>
            <a:extLst>
              <a:ext uri="{FF2B5EF4-FFF2-40B4-BE49-F238E27FC236}">
                <a16:creationId xmlns:a16="http://schemas.microsoft.com/office/drawing/2014/main" id="{E2B873CB-1214-4587-9D2B-EB624CFC4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3AFC4FAA-C0E6-4C0B-8F60-5508AB8E81BD}"/>
              </a:ext>
            </a:extLst>
          </p:cNvPr>
          <p:cNvCxnSpPr/>
          <p:nvPr/>
        </p:nvCxnSpPr>
        <p:spPr>
          <a:xfrm flipH="1">
            <a:off x="0" y="742950"/>
            <a:ext cx="12192000" cy="0"/>
          </a:xfrm>
          <a:prstGeom prst="line">
            <a:avLst/>
          </a:prstGeom>
          <a:ln w="82550">
            <a:solidFill>
              <a:srgbClr val="0370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4CC5D67-A6AD-47EF-BFA7-272C70DF1D07}"/>
              </a:ext>
            </a:extLst>
          </p:cNvPr>
          <p:cNvSpPr txBox="1"/>
          <p:nvPr/>
        </p:nvSpPr>
        <p:spPr>
          <a:xfrm>
            <a:off x="8114537" y="-292"/>
            <a:ext cx="40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>
                <a:solidFill>
                  <a:srgbClr val="037084"/>
                </a:solidFill>
                <a:latin typeface="Bell MT" panose="02020503060305020303" pitchFamily="18" charset="0"/>
              </a:rPr>
              <a:t>Il </a:t>
            </a:r>
            <a:r>
              <a:rPr lang="it-IT" sz="4000" i="1" dirty="0" err="1">
                <a:solidFill>
                  <a:srgbClr val="037084"/>
                </a:solidFill>
                <a:latin typeface="Bell MT" panose="02020503060305020303" pitchFamily="18" charset="0"/>
              </a:rPr>
              <a:t>DevOps</a:t>
            </a:r>
            <a:r>
              <a:rPr lang="it-IT" sz="4000" i="1" dirty="0">
                <a:solidFill>
                  <a:srgbClr val="037084"/>
                </a:solidFill>
                <a:latin typeface="Bell MT" panose="02020503060305020303" pitchFamily="18" charset="0"/>
              </a:rPr>
              <a:t> è servito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219CF58-77B8-4721-A9B2-D90BEDE137C3}"/>
              </a:ext>
            </a:extLst>
          </p:cNvPr>
          <p:cNvSpPr txBox="1"/>
          <p:nvPr/>
        </p:nvSpPr>
        <p:spPr>
          <a:xfrm>
            <a:off x="130646" y="904308"/>
            <a:ext cx="4926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i="1" dirty="0" err="1">
                <a:solidFill>
                  <a:srgbClr val="037084"/>
                </a:solidFill>
                <a:latin typeface="Bell MT" panose="02020503060305020303" pitchFamily="18" charset="0"/>
              </a:rPr>
              <a:t>GITFlow</a:t>
            </a:r>
            <a:endParaRPr lang="it-IT" sz="4000" i="1" dirty="0">
              <a:solidFill>
                <a:srgbClr val="037084"/>
              </a:solidFill>
              <a:latin typeface="Bell MT" panose="02020503060305020303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4A2F0CE-B83F-4CCB-B361-CEE75D441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333" y="2324004"/>
            <a:ext cx="9114560" cy="263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32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>
            <a:extLst>
              <a:ext uri="{FF2B5EF4-FFF2-40B4-BE49-F238E27FC236}">
                <a16:creationId xmlns:a16="http://schemas.microsoft.com/office/drawing/2014/main" id="{693A6C47-152D-4F36-8BB3-8B0C3EF3FB55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037084"/>
          </a:solidFill>
          <a:ln>
            <a:solidFill>
              <a:srgbClr val="0370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AD343A9-7310-4266-9761-DFB9931451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t="26099" r="6424" b="27788"/>
          <a:stretch/>
        </p:blipFill>
        <p:spPr>
          <a:xfrm>
            <a:off x="130646" y="-11398"/>
            <a:ext cx="1344858" cy="739834"/>
          </a:xfrm>
          <a:prstGeom prst="rect">
            <a:avLst/>
          </a:prstGeom>
        </p:spPr>
      </p:pic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1B55939F-90BD-4426-B95B-A0314720D5D9}"/>
              </a:ext>
            </a:extLst>
          </p:cNvPr>
          <p:cNvCxnSpPr>
            <a:cxnSpLocks/>
          </p:cNvCxnSpPr>
          <p:nvPr/>
        </p:nvCxnSpPr>
        <p:spPr>
          <a:xfrm flipH="1">
            <a:off x="-1214434" y="742950"/>
            <a:ext cx="1923025" cy="89"/>
          </a:xfrm>
          <a:prstGeom prst="line">
            <a:avLst/>
          </a:prstGeom>
          <a:ln w="825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>
            <a:extLst>
              <a:ext uri="{FF2B5EF4-FFF2-40B4-BE49-F238E27FC236}">
                <a16:creationId xmlns:a16="http://schemas.microsoft.com/office/drawing/2014/main" id="{E2B873CB-1214-4587-9D2B-EB624CFC4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3AFC4FAA-C0E6-4C0B-8F60-5508AB8E81BD}"/>
              </a:ext>
            </a:extLst>
          </p:cNvPr>
          <p:cNvCxnSpPr/>
          <p:nvPr/>
        </p:nvCxnSpPr>
        <p:spPr>
          <a:xfrm flipH="1">
            <a:off x="0" y="742950"/>
            <a:ext cx="12192000" cy="0"/>
          </a:xfrm>
          <a:prstGeom prst="line">
            <a:avLst/>
          </a:prstGeom>
          <a:ln w="82550">
            <a:solidFill>
              <a:srgbClr val="0370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4CC5D67-A6AD-47EF-BFA7-272C70DF1D07}"/>
              </a:ext>
            </a:extLst>
          </p:cNvPr>
          <p:cNvSpPr txBox="1"/>
          <p:nvPr/>
        </p:nvSpPr>
        <p:spPr>
          <a:xfrm>
            <a:off x="8114537" y="-292"/>
            <a:ext cx="40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>
                <a:solidFill>
                  <a:srgbClr val="037084"/>
                </a:solidFill>
                <a:latin typeface="Bell MT" panose="02020503060305020303" pitchFamily="18" charset="0"/>
              </a:rPr>
              <a:t>Il </a:t>
            </a:r>
            <a:r>
              <a:rPr lang="it-IT" sz="4000" i="1" dirty="0" err="1">
                <a:solidFill>
                  <a:srgbClr val="037084"/>
                </a:solidFill>
                <a:latin typeface="Bell MT" panose="02020503060305020303" pitchFamily="18" charset="0"/>
              </a:rPr>
              <a:t>DevOps</a:t>
            </a:r>
            <a:r>
              <a:rPr lang="it-IT" sz="4000" i="1" dirty="0">
                <a:solidFill>
                  <a:srgbClr val="037084"/>
                </a:solidFill>
                <a:latin typeface="Bell MT" panose="02020503060305020303" pitchFamily="18" charset="0"/>
              </a:rPr>
              <a:t> è servito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219CF58-77B8-4721-A9B2-D90BEDE137C3}"/>
              </a:ext>
            </a:extLst>
          </p:cNvPr>
          <p:cNvSpPr txBox="1"/>
          <p:nvPr/>
        </p:nvSpPr>
        <p:spPr>
          <a:xfrm>
            <a:off x="130646" y="904308"/>
            <a:ext cx="4926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i="1" dirty="0">
                <a:solidFill>
                  <a:srgbClr val="037084"/>
                </a:solidFill>
                <a:latin typeface="Bell MT" panose="02020503060305020303" pitchFamily="18" charset="0"/>
              </a:rPr>
              <a:t>Build Automation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2202FD7-EAF6-42F8-B2F7-083E2C3FCA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826" y="2701227"/>
            <a:ext cx="4359018" cy="1455546"/>
          </a:xfrm>
          <a:prstGeom prst="rect">
            <a:avLst/>
          </a:prstGeom>
        </p:spPr>
      </p:pic>
      <p:pic>
        <p:nvPicPr>
          <p:cNvPr id="3082" name="Picture 10" descr="Defining the CloneFrom attribute of a Blueprint via Build Profile ...">
            <a:extLst>
              <a:ext uri="{FF2B5EF4-FFF2-40B4-BE49-F238E27FC236}">
                <a16:creationId xmlns:a16="http://schemas.microsoft.com/office/drawing/2014/main" id="{4344CDE3-EF18-48FD-AF7F-EA522CAC8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800" y="3020166"/>
            <a:ext cx="817667" cy="81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CEBDAB8-D872-4E3B-8BFE-58483AD32B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314" r="59562" b="25576"/>
          <a:stretch/>
        </p:blipFill>
        <p:spPr>
          <a:xfrm>
            <a:off x="8864081" y="1662179"/>
            <a:ext cx="746450" cy="108326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0F8C7C2-05F5-4AA3-87EA-71C00B5A9A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6330" b="24971"/>
          <a:stretch/>
        </p:blipFill>
        <p:spPr>
          <a:xfrm>
            <a:off x="7350158" y="2916107"/>
            <a:ext cx="595892" cy="1092080"/>
          </a:xfrm>
          <a:prstGeom prst="rect">
            <a:avLst/>
          </a:prstGeom>
        </p:spPr>
      </p:pic>
      <p:pic>
        <p:nvPicPr>
          <p:cNvPr id="3084" name="Picture 12" descr="TCS Ninja Cloze Test Questions and Answers | PrepInsta">
            <a:extLst>
              <a:ext uri="{FF2B5EF4-FFF2-40B4-BE49-F238E27FC236}">
                <a16:creationId xmlns:a16="http://schemas.microsoft.com/office/drawing/2014/main" id="{58BF909B-0096-413C-911D-DC65A276A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081" y="4398704"/>
            <a:ext cx="870954" cy="87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C981962-336B-488F-82AA-43A5AC47CB36}"/>
              </a:ext>
            </a:extLst>
          </p:cNvPr>
          <p:cNvSpPr txBox="1"/>
          <p:nvPr/>
        </p:nvSpPr>
        <p:spPr>
          <a:xfrm>
            <a:off x="9041314" y="2635769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SCM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98F2376-402D-4636-A7DA-F6A6F3D4A820}"/>
              </a:ext>
            </a:extLst>
          </p:cNvPr>
          <p:cNvSpPr txBox="1"/>
          <p:nvPr/>
        </p:nvSpPr>
        <p:spPr>
          <a:xfrm>
            <a:off x="10750389" y="3871073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Build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1F36F447-388F-4CCE-8F42-9A6A445408F0}"/>
              </a:ext>
            </a:extLst>
          </p:cNvPr>
          <p:cNvSpPr txBox="1"/>
          <p:nvPr/>
        </p:nvSpPr>
        <p:spPr>
          <a:xfrm>
            <a:off x="7429562" y="3871073"/>
            <a:ext cx="465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Dev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9A3969D-6A70-4901-A039-E40AE334DBAC}"/>
              </a:ext>
            </a:extLst>
          </p:cNvPr>
          <p:cNvSpPr txBox="1"/>
          <p:nvPr/>
        </p:nvSpPr>
        <p:spPr>
          <a:xfrm>
            <a:off x="9041314" y="5186490"/>
            <a:ext cx="4760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Test</a:t>
            </a:r>
          </a:p>
        </p:txBody>
      </p:sp>
      <p:cxnSp>
        <p:nvCxnSpPr>
          <p:cNvPr id="30" name="Connettore a gomito 29">
            <a:extLst>
              <a:ext uri="{FF2B5EF4-FFF2-40B4-BE49-F238E27FC236}">
                <a16:creationId xmlns:a16="http://schemas.microsoft.com/office/drawing/2014/main" id="{F12B7BAB-7CEA-4453-9EE9-DAFE626C87F0}"/>
              </a:ext>
            </a:extLst>
          </p:cNvPr>
          <p:cNvCxnSpPr>
            <a:cxnSpLocks/>
            <a:stCxn id="12" idx="0"/>
            <a:endCxn id="11" idx="1"/>
          </p:cNvCxnSpPr>
          <p:nvPr/>
        </p:nvCxnSpPr>
        <p:spPr>
          <a:xfrm rot="5400000" flipH="1" flipV="1">
            <a:off x="7899945" y="1951972"/>
            <a:ext cx="712295" cy="1215977"/>
          </a:xfrm>
          <a:prstGeom prst="bentConnector2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a gomito 42">
            <a:extLst>
              <a:ext uri="{FF2B5EF4-FFF2-40B4-BE49-F238E27FC236}">
                <a16:creationId xmlns:a16="http://schemas.microsoft.com/office/drawing/2014/main" id="{E0BB79C9-4AAD-4E32-8653-08BEF20A5667}"/>
              </a:ext>
            </a:extLst>
          </p:cNvPr>
          <p:cNvCxnSpPr>
            <a:cxnSpLocks/>
            <a:stCxn id="11" idx="3"/>
            <a:endCxn id="3082" idx="0"/>
          </p:cNvCxnSpPr>
          <p:nvPr/>
        </p:nvCxnSpPr>
        <p:spPr>
          <a:xfrm>
            <a:off x="9610531" y="2203812"/>
            <a:ext cx="1398103" cy="816354"/>
          </a:xfrm>
          <a:prstGeom prst="bentConnector2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a gomito 45">
            <a:extLst>
              <a:ext uri="{FF2B5EF4-FFF2-40B4-BE49-F238E27FC236}">
                <a16:creationId xmlns:a16="http://schemas.microsoft.com/office/drawing/2014/main" id="{33454C6E-84A3-49EA-AE93-A44C01F146DF}"/>
              </a:ext>
            </a:extLst>
          </p:cNvPr>
          <p:cNvCxnSpPr>
            <a:cxnSpLocks/>
            <a:stCxn id="15" idx="2"/>
            <a:endCxn id="3084" idx="3"/>
          </p:cNvCxnSpPr>
          <p:nvPr/>
        </p:nvCxnSpPr>
        <p:spPr>
          <a:xfrm rot="5400000">
            <a:off x="10053787" y="3860098"/>
            <a:ext cx="655331" cy="1292834"/>
          </a:xfrm>
          <a:prstGeom prst="bentConnector2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a gomito 48">
            <a:extLst>
              <a:ext uri="{FF2B5EF4-FFF2-40B4-BE49-F238E27FC236}">
                <a16:creationId xmlns:a16="http://schemas.microsoft.com/office/drawing/2014/main" id="{66F989A5-12E9-49F5-9E61-A3AFE2588D64}"/>
              </a:ext>
            </a:extLst>
          </p:cNvPr>
          <p:cNvCxnSpPr>
            <a:cxnSpLocks/>
            <a:stCxn id="3084" idx="1"/>
            <a:endCxn id="25" idx="2"/>
          </p:cNvCxnSpPr>
          <p:nvPr/>
        </p:nvCxnSpPr>
        <p:spPr>
          <a:xfrm rot="10800000">
            <a:off x="7662511" y="4178851"/>
            <a:ext cx="1201570" cy="655331"/>
          </a:xfrm>
          <a:prstGeom prst="bentConnector2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C9C8DB21-31DA-4B06-9D80-0E1B2DEFE815}"/>
              </a:ext>
            </a:extLst>
          </p:cNvPr>
          <p:cNvSpPr txBox="1"/>
          <p:nvPr/>
        </p:nvSpPr>
        <p:spPr>
          <a:xfrm>
            <a:off x="8864081" y="3190830"/>
            <a:ext cx="817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>
                <a:latin typeface="Bell MT" panose="02020503060305020303" pitchFamily="18" charset="0"/>
              </a:rPr>
              <a:t>CI</a:t>
            </a:r>
          </a:p>
        </p:txBody>
      </p:sp>
      <p:sp>
        <p:nvSpPr>
          <p:cNvPr id="45" name="Freccia a destra 44">
            <a:extLst>
              <a:ext uri="{FF2B5EF4-FFF2-40B4-BE49-F238E27FC236}">
                <a16:creationId xmlns:a16="http://schemas.microsoft.com/office/drawing/2014/main" id="{D9B84A34-30D9-4953-80E6-2E4A9C373507}"/>
              </a:ext>
            </a:extLst>
          </p:cNvPr>
          <p:cNvSpPr/>
          <p:nvPr/>
        </p:nvSpPr>
        <p:spPr>
          <a:xfrm>
            <a:off x="5756990" y="33590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0230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>
            <a:extLst>
              <a:ext uri="{FF2B5EF4-FFF2-40B4-BE49-F238E27FC236}">
                <a16:creationId xmlns:a16="http://schemas.microsoft.com/office/drawing/2014/main" id="{693A6C47-152D-4F36-8BB3-8B0C3EF3FB55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037084"/>
          </a:solidFill>
          <a:ln>
            <a:solidFill>
              <a:srgbClr val="0370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AD343A9-7310-4266-9761-DFB9931451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t="26099" r="6424" b="27788"/>
          <a:stretch/>
        </p:blipFill>
        <p:spPr>
          <a:xfrm>
            <a:off x="130646" y="-11398"/>
            <a:ext cx="1344858" cy="739834"/>
          </a:xfrm>
          <a:prstGeom prst="rect">
            <a:avLst/>
          </a:prstGeom>
        </p:spPr>
      </p:pic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1B55939F-90BD-4426-B95B-A0314720D5D9}"/>
              </a:ext>
            </a:extLst>
          </p:cNvPr>
          <p:cNvCxnSpPr>
            <a:cxnSpLocks/>
          </p:cNvCxnSpPr>
          <p:nvPr/>
        </p:nvCxnSpPr>
        <p:spPr>
          <a:xfrm flipH="1">
            <a:off x="-1214434" y="742950"/>
            <a:ext cx="1923025" cy="89"/>
          </a:xfrm>
          <a:prstGeom prst="line">
            <a:avLst/>
          </a:prstGeom>
          <a:ln w="825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>
            <a:extLst>
              <a:ext uri="{FF2B5EF4-FFF2-40B4-BE49-F238E27FC236}">
                <a16:creationId xmlns:a16="http://schemas.microsoft.com/office/drawing/2014/main" id="{E2B873CB-1214-4587-9D2B-EB624CFC4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3AFC4FAA-C0E6-4C0B-8F60-5508AB8E81BD}"/>
              </a:ext>
            </a:extLst>
          </p:cNvPr>
          <p:cNvCxnSpPr/>
          <p:nvPr/>
        </p:nvCxnSpPr>
        <p:spPr>
          <a:xfrm flipH="1">
            <a:off x="0" y="742950"/>
            <a:ext cx="12192000" cy="0"/>
          </a:xfrm>
          <a:prstGeom prst="line">
            <a:avLst/>
          </a:prstGeom>
          <a:ln w="82550">
            <a:solidFill>
              <a:srgbClr val="0370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4CC5D67-A6AD-47EF-BFA7-272C70DF1D07}"/>
              </a:ext>
            </a:extLst>
          </p:cNvPr>
          <p:cNvSpPr txBox="1"/>
          <p:nvPr/>
        </p:nvSpPr>
        <p:spPr>
          <a:xfrm>
            <a:off x="8114537" y="-292"/>
            <a:ext cx="40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>
                <a:solidFill>
                  <a:srgbClr val="037084"/>
                </a:solidFill>
                <a:latin typeface="Bell MT" panose="02020503060305020303" pitchFamily="18" charset="0"/>
              </a:rPr>
              <a:t>Il </a:t>
            </a:r>
            <a:r>
              <a:rPr lang="it-IT" sz="4000" i="1" dirty="0" err="1">
                <a:solidFill>
                  <a:srgbClr val="037084"/>
                </a:solidFill>
                <a:latin typeface="Bell MT" panose="02020503060305020303" pitchFamily="18" charset="0"/>
              </a:rPr>
              <a:t>DevOps</a:t>
            </a:r>
            <a:r>
              <a:rPr lang="it-IT" sz="4000" i="1" dirty="0">
                <a:solidFill>
                  <a:srgbClr val="037084"/>
                </a:solidFill>
                <a:latin typeface="Bell MT" panose="02020503060305020303" pitchFamily="18" charset="0"/>
              </a:rPr>
              <a:t> è servito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219CF58-77B8-4721-A9B2-D90BEDE137C3}"/>
              </a:ext>
            </a:extLst>
          </p:cNvPr>
          <p:cNvSpPr txBox="1"/>
          <p:nvPr/>
        </p:nvSpPr>
        <p:spPr>
          <a:xfrm>
            <a:off x="130646" y="904308"/>
            <a:ext cx="682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i="1" dirty="0" err="1">
                <a:solidFill>
                  <a:srgbClr val="037084"/>
                </a:solidFill>
                <a:latin typeface="Bell MT" panose="02020503060305020303" pitchFamily="18" charset="0"/>
              </a:rPr>
              <a:t>IaC</a:t>
            </a:r>
            <a:r>
              <a:rPr lang="it-IT" sz="4000" i="1" dirty="0">
                <a:solidFill>
                  <a:srgbClr val="037084"/>
                </a:solidFill>
                <a:latin typeface="Bell MT" panose="02020503060305020303" pitchFamily="18" charset="0"/>
              </a:rPr>
              <a:t> and </a:t>
            </a:r>
            <a:r>
              <a:rPr lang="it-IT" sz="4000" i="1" dirty="0" err="1">
                <a:solidFill>
                  <a:srgbClr val="037084"/>
                </a:solidFill>
                <a:latin typeface="Bell MT" panose="02020503060305020303" pitchFamily="18" charset="0"/>
              </a:rPr>
              <a:t>Continuous</a:t>
            </a:r>
            <a:r>
              <a:rPr lang="it-IT" sz="4000" i="1" dirty="0">
                <a:solidFill>
                  <a:srgbClr val="037084"/>
                </a:solidFill>
                <a:latin typeface="Bell MT" panose="02020503060305020303" pitchFamily="18" charset="0"/>
              </a:rPr>
              <a:t> </a:t>
            </a:r>
            <a:r>
              <a:rPr lang="it-IT" sz="4000" i="1" dirty="0" err="1">
                <a:solidFill>
                  <a:srgbClr val="037084"/>
                </a:solidFill>
                <a:latin typeface="Bell MT" panose="02020503060305020303" pitchFamily="18" charset="0"/>
              </a:rPr>
              <a:t>Deploy</a:t>
            </a:r>
            <a:endParaRPr lang="it-IT" sz="4000" i="1" dirty="0">
              <a:solidFill>
                <a:srgbClr val="037084"/>
              </a:solidFill>
              <a:latin typeface="Bell MT" panose="02020503060305020303" pitchFamily="18" charset="0"/>
            </a:endParaRPr>
          </a:p>
        </p:txBody>
      </p:sp>
      <p:pic>
        <p:nvPicPr>
          <p:cNvPr id="4098" name="Picture 2" descr="Moving From Application Automation to True DevOps by Including the ...">
            <a:extLst>
              <a:ext uri="{FF2B5EF4-FFF2-40B4-BE49-F238E27FC236}">
                <a16:creationId xmlns:a16="http://schemas.microsoft.com/office/drawing/2014/main" id="{4CD86EF9-E335-47BC-B55B-4B77BAEAB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5038"/>
            <a:ext cx="97536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254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16572BE0-3076-46E5-B5A0-AF179567CE22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037084"/>
          </a:solidFill>
          <a:ln>
            <a:solidFill>
              <a:srgbClr val="0370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30D2CA7F-D7F0-4922-A8CE-C59DDF5284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t="26099" r="6424" b="27788"/>
          <a:stretch/>
        </p:blipFill>
        <p:spPr>
          <a:xfrm>
            <a:off x="130646" y="-11398"/>
            <a:ext cx="1344858" cy="739834"/>
          </a:xfrm>
          <a:prstGeom prst="rect">
            <a:avLst/>
          </a:prstGeom>
        </p:spPr>
      </p:pic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1B55939F-90BD-4426-B95B-A0314720D5D9}"/>
              </a:ext>
            </a:extLst>
          </p:cNvPr>
          <p:cNvCxnSpPr>
            <a:cxnSpLocks/>
          </p:cNvCxnSpPr>
          <p:nvPr/>
        </p:nvCxnSpPr>
        <p:spPr>
          <a:xfrm flipH="1">
            <a:off x="-1214434" y="742950"/>
            <a:ext cx="1923025" cy="89"/>
          </a:xfrm>
          <a:prstGeom prst="line">
            <a:avLst/>
          </a:prstGeom>
          <a:ln w="825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>
            <a:extLst>
              <a:ext uri="{FF2B5EF4-FFF2-40B4-BE49-F238E27FC236}">
                <a16:creationId xmlns:a16="http://schemas.microsoft.com/office/drawing/2014/main" id="{F85E4A27-23F7-4DA7-BFF8-4069753F8E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04C2C59A-988D-489D-8BBF-AF09DE2A436B}"/>
              </a:ext>
            </a:extLst>
          </p:cNvPr>
          <p:cNvGrpSpPr/>
          <p:nvPr/>
        </p:nvGrpSpPr>
        <p:grpSpPr>
          <a:xfrm>
            <a:off x="3414876" y="1275008"/>
            <a:ext cx="4438897" cy="4374279"/>
            <a:chOff x="2603587" y="935656"/>
            <a:chExt cx="4438897" cy="4374279"/>
          </a:xfrm>
        </p:grpSpPr>
        <p:sp>
          <p:nvSpPr>
            <p:cNvPr id="10" name="Ovale 9">
              <a:extLst>
                <a:ext uri="{FF2B5EF4-FFF2-40B4-BE49-F238E27FC236}">
                  <a16:creationId xmlns:a16="http://schemas.microsoft.com/office/drawing/2014/main" id="{1F46080F-10B1-4919-B91A-ED4EB3E7F2F7}"/>
                </a:ext>
              </a:extLst>
            </p:cNvPr>
            <p:cNvSpPr/>
            <p:nvPr/>
          </p:nvSpPr>
          <p:spPr>
            <a:xfrm>
              <a:off x="2603587" y="935656"/>
              <a:ext cx="4438897" cy="4374279"/>
            </a:xfrm>
            <a:prstGeom prst="ellipse">
              <a:avLst/>
            </a:prstGeom>
            <a:solidFill>
              <a:schemeClr val="bg1"/>
            </a:solidFill>
            <a:ln w="165100" cap="flat" cmpd="sng">
              <a:solidFill>
                <a:srgbClr val="333F4F"/>
              </a:solidFill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ECA3AD57-C798-4473-96CE-9C4E50A9AD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479" y="1093090"/>
              <a:ext cx="4005111" cy="4005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904AC184-5442-46B5-A4FF-A69FBD9A8E7B}"/>
              </a:ext>
            </a:extLst>
          </p:cNvPr>
          <p:cNvCxnSpPr/>
          <p:nvPr/>
        </p:nvCxnSpPr>
        <p:spPr>
          <a:xfrm flipH="1">
            <a:off x="0" y="742950"/>
            <a:ext cx="12192000" cy="0"/>
          </a:xfrm>
          <a:prstGeom prst="line">
            <a:avLst/>
          </a:prstGeom>
          <a:ln w="82550">
            <a:solidFill>
              <a:srgbClr val="0370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1FACB03-D646-4C99-99A4-73BB83B36302}"/>
              </a:ext>
            </a:extLst>
          </p:cNvPr>
          <p:cNvSpPr txBox="1"/>
          <p:nvPr/>
        </p:nvSpPr>
        <p:spPr>
          <a:xfrm>
            <a:off x="8114537" y="-292"/>
            <a:ext cx="40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>
                <a:solidFill>
                  <a:srgbClr val="037084"/>
                </a:solidFill>
                <a:latin typeface="Bell MT" panose="02020503060305020303" pitchFamily="18" charset="0"/>
              </a:rPr>
              <a:t>Il </a:t>
            </a:r>
            <a:r>
              <a:rPr lang="it-IT" sz="4000" i="1" dirty="0" err="1">
                <a:solidFill>
                  <a:srgbClr val="037084"/>
                </a:solidFill>
                <a:latin typeface="Bell MT" panose="02020503060305020303" pitchFamily="18" charset="0"/>
              </a:rPr>
              <a:t>DevOps</a:t>
            </a:r>
            <a:r>
              <a:rPr lang="it-IT" sz="4000" i="1" dirty="0">
                <a:solidFill>
                  <a:srgbClr val="037084"/>
                </a:solidFill>
                <a:latin typeface="Bell MT" panose="02020503060305020303" pitchFamily="18" charset="0"/>
              </a:rPr>
              <a:t> è servito</a:t>
            </a:r>
          </a:p>
        </p:txBody>
      </p:sp>
    </p:spTree>
    <p:extLst>
      <p:ext uri="{BB962C8B-B14F-4D97-AF65-F5344CB8AC3E}">
        <p14:creationId xmlns:p14="http://schemas.microsoft.com/office/powerpoint/2010/main" val="107745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44178C6-CF10-4089-ACFB-99F9BE173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30" y="0"/>
            <a:ext cx="12210230" cy="684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31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4FD10C3-CA45-46D3-98DD-C368BA28A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43" y="-1"/>
            <a:ext cx="12197443" cy="685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77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F1D3E195-63AD-4E7A-8DD9-3C70BBCB83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t="26099" r="6424" b="27788"/>
          <a:stretch/>
        </p:blipFill>
        <p:spPr>
          <a:xfrm>
            <a:off x="130646" y="-11398"/>
            <a:ext cx="1344858" cy="739834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E4BC1786-6748-4CEC-9BC4-26DA06E96A2A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037084"/>
          </a:solidFill>
          <a:ln>
            <a:solidFill>
              <a:srgbClr val="0370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C9AF964-4750-4ADF-A2C7-740A9763B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59B1C544-F12E-43C7-9112-631AD9013DDE}"/>
              </a:ext>
            </a:extLst>
          </p:cNvPr>
          <p:cNvCxnSpPr/>
          <p:nvPr/>
        </p:nvCxnSpPr>
        <p:spPr>
          <a:xfrm flipH="1">
            <a:off x="0" y="742950"/>
            <a:ext cx="12192000" cy="0"/>
          </a:xfrm>
          <a:prstGeom prst="line">
            <a:avLst/>
          </a:prstGeom>
          <a:ln w="82550">
            <a:solidFill>
              <a:srgbClr val="0370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1B55939F-90BD-4426-B95B-A0314720D5D9}"/>
              </a:ext>
            </a:extLst>
          </p:cNvPr>
          <p:cNvCxnSpPr>
            <a:cxnSpLocks/>
          </p:cNvCxnSpPr>
          <p:nvPr/>
        </p:nvCxnSpPr>
        <p:spPr>
          <a:xfrm flipH="1">
            <a:off x="-1214434" y="742950"/>
            <a:ext cx="1923025" cy="89"/>
          </a:xfrm>
          <a:prstGeom prst="line">
            <a:avLst/>
          </a:prstGeom>
          <a:ln w="825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magine 40" descr="Immagine che contiene uomo, fotografia, guardando, indossando&#10;&#10;Descrizione generata automaticamente">
            <a:extLst>
              <a:ext uri="{FF2B5EF4-FFF2-40B4-BE49-F238E27FC236}">
                <a16:creationId xmlns:a16="http://schemas.microsoft.com/office/drawing/2014/main" id="{F0CEBEE1-0312-4E2A-9BEE-103ACB4CF1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92" y="3867659"/>
            <a:ext cx="1371600" cy="1379220"/>
          </a:xfrm>
          <a:prstGeom prst="rect">
            <a:avLst/>
          </a:prstGeom>
        </p:spPr>
      </p:pic>
      <p:pic>
        <p:nvPicPr>
          <p:cNvPr id="42" name="Immagine 41" descr="Immagine che contiene uomo, cravatta, persona, indossando&#10;&#10;Descrizione generata automaticamente">
            <a:extLst>
              <a:ext uri="{FF2B5EF4-FFF2-40B4-BE49-F238E27FC236}">
                <a16:creationId xmlns:a16="http://schemas.microsoft.com/office/drawing/2014/main" id="{8D82653F-C1B9-484F-A2CA-8F6AEA2CF8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748" y="3806879"/>
            <a:ext cx="1371600" cy="1440180"/>
          </a:xfrm>
          <a:prstGeom prst="rect">
            <a:avLst/>
          </a:prstGeom>
        </p:spPr>
      </p:pic>
      <p:pic>
        <p:nvPicPr>
          <p:cNvPr id="43" name="Immagine 42" descr="Immagine che contiene persona, uomo, cravatta, indossando&#10;&#10;Descrizione generata automaticamente">
            <a:extLst>
              <a:ext uri="{FF2B5EF4-FFF2-40B4-BE49-F238E27FC236}">
                <a16:creationId xmlns:a16="http://schemas.microsoft.com/office/drawing/2014/main" id="{6091F070-745F-4440-9B42-9151A5988C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04" y="3782581"/>
            <a:ext cx="1363810" cy="1440000"/>
          </a:xfrm>
          <a:prstGeom prst="rect">
            <a:avLst/>
          </a:prstGeom>
        </p:spPr>
      </p:pic>
      <p:pic>
        <p:nvPicPr>
          <p:cNvPr id="44" name="Immagine 43" descr="Immagine che contiene uomo, persona, interni, cravatta&#10;&#10;Descrizione generata automaticamente">
            <a:extLst>
              <a:ext uri="{FF2B5EF4-FFF2-40B4-BE49-F238E27FC236}">
                <a16:creationId xmlns:a16="http://schemas.microsoft.com/office/drawing/2014/main" id="{94336358-21BF-479C-9D36-18E8880140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146" y="3806879"/>
            <a:ext cx="1371429" cy="1440000"/>
          </a:xfrm>
          <a:prstGeom prst="rect">
            <a:avLst/>
          </a:prstGeom>
        </p:spPr>
      </p:pic>
      <p:pic>
        <p:nvPicPr>
          <p:cNvPr id="45" name="Immagine 44" descr="Immagine che contiene persona, interni, uomo, sorridente&#10;&#10;Descrizione generata automaticamente">
            <a:extLst>
              <a:ext uri="{FF2B5EF4-FFF2-40B4-BE49-F238E27FC236}">
                <a16:creationId xmlns:a16="http://schemas.microsoft.com/office/drawing/2014/main" id="{433825C5-F576-4647-B264-21423432BA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531" y="3791573"/>
            <a:ext cx="1371429" cy="1440000"/>
          </a:xfrm>
          <a:prstGeom prst="rect">
            <a:avLst/>
          </a:prstGeom>
        </p:spPr>
      </p:pic>
      <p:sp>
        <p:nvSpPr>
          <p:cNvPr id="46" name="CasellaDiTesto 26">
            <a:extLst>
              <a:ext uri="{FF2B5EF4-FFF2-40B4-BE49-F238E27FC236}">
                <a16:creationId xmlns:a16="http://schemas.microsoft.com/office/drawing/2014/main" id="{1B139D8C-3B7C-4E91-8A61-3AAD295905AE}"/>
              </a:ext>
            </a:extLst>
          </p:cNvPr>
          <p:cNvSpPr txBox="1"/>
          <p:nvPr/>
        </p:nvSpPr>
        <p:spPr>
          <a:xfrm>
            <a:off x="373106" y="5363409"/>
            <a:ext cx="1303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cs typeface="Aharoni" panose="020B0604020202020204" pitchFamily="2" charset="-79"/>
              </a:rPr>
              <a:t>Scifoni Ivano</a:t>
            </a:r>
            <a:endParaRPr lang="it-IT" sz="1400" b="1" dirty="0">
              <a:solidFill>
                <a:schemeClr val="accent1">
                  <a:lumMod val="75000"/>
                </a:schemeClr>
              </a:solidFill>
              <a:cs typeface="Aharoni" panose="020B0604020202020204" pitchFamily="2" charset="-79"/>
            </a:endParaRPr>
          </a:p>
        </p:txBody>
      </p:sp>
      <p:sp>
        <p:nvSpPr>
          <p:cNvPr id="47" name="CasellaDiTesto 27">
            <a:extLst>
              <a:ext uri="{FF2B5EF4-FFF2-40B4-BE49-F238E27FC236}">
                <a16:creationId xmlns:a16="http://schemas.microsoft.com/office/drawing/2014/main" id="{ABE7A85E-C483-4B9B-8A29-F0DFE039D464}"/>
              </a:ext>
            </a:extLst>
          </p:cNvPr>
          <p:cNvSpPr txBox="1"/>
          <p:nvPr/>
        </p:nvSpPr>
        <p:spPr>
          <a:xfrm>
            <a:off x="2793577" y="5386031"/>
            <a:ext cx="1303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cs typeface="Aharoni" panose="020B0604020202020204" pitchFamily="2" charset="-79"/>
              </a:rPr>
              <a:t>Fabio Mannis</a:t>
            </a:r>
            <a:endParaRPr lang="it-IT" sz="1400" b="1" dirty="0">
              <a:solidFill>
                <a:schemeClr val="accent1">
                  <a:lumMod val="75000"/>
                </a:schemeClr>
              </a:solidFill>
              <a:cs typeface="Aharoni" panose="020B0604020202020204" pitchFamily="2" charset="-79"/>
            </a:endParaRPr>
          </a:p>
        </p:txBody>
      </p:sp>
      <p:sp>
        <p:nvSpPr>
          <p:cNvPr id="48" name="CasellaDiTesto 28">
            <a:extLst>
              <a:ext uri="{FF2B5EF4-FFF2-40B4-BE49-F238E27FC236}">
                <a16:creationId xmlns:a16="http://schemas.microsoft.com/office/drawing/2014/main" id="{BD2B4096-C46D-4B19-B029-249CCE305D1F}"/>
              </a:ext>
            </a:extLst>
          </p:cNvPr>
          <p:cNvSpPr txBox="1"/>
          <p:nvPr/>
        </p:nvSpPr>
        <p:spPr>
          <a:xfrm>
            <a:off x="5214048" y="5363409"/>
            <a:ext cx="1862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cs typeface="Aharoni" panose="020B0604020202020204" pitchFamily="2" charset="-79"/>
              </a:rPr>
              <a:t>Francesco Del Re</a:t>
            </a:r>
            <a:endParaRPr lang="it-IT" sz="1400" b="1" dirty="0">
              <a:solidFill>
                <a:schemeClr val="accent1">
                  <a:lumMod val="75000"/>
                </a:schemeClr>
              </a:solidFill>
              <a:cs typeface="Aharoni" panose="020B0604020202020204" pitchFamily="2" charset="-79"/>
            </a:endParaRPr>
          </a:p>
        </p:txBody>
      </p:sp>
      <p:sp>
        <p:nvSpPr>
          <p:cNvPr id="49" name="CasellaDiTesto 29">
            <a:extLst>
              <a:ext uri="{FF2B5EF4-FFF2-40B4-BE49-F238E27FC236}">
                <a16:creationId xmlns:a16="http://schemas.microsoft.com/office/drawing/2014/main" id="{36A57AA3-28E0-4BFA-908D-AD72425714C7}"/>
              </a:ext>
            </a:extLst>
          </p:cNvPr>
          <p:cNvSpPr txBox="1"/>
          <p:nvPr/>
        </p:nvSpPr>
        <p:spPr>
          <a:xfrm>
            <a:off x="7965146" y="5363409"/>
            <a:ext cx="1610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cs typeface="Aharoni" panose="020B0604020202020204" pitchFamily="2" charset="-79"/>
              </a:rPr>
              <a:t>Matteo Riccardi</a:t>
            </a:r>
            <a:endParaRPr lang="it-IT" sz="1400" b="1" dirty="0">
              <a:solidFill>
                <a:schemeClr val="accent1">
                  <a:lumMod val="75000"/>
                </a:schemeClr>
              </a:solidFill>
              <a:cs typeface="Aharoni" panose="020B0604020202020204" pitchFamily="2" charset="-79"/>
            </a:endParaRPr>
          </a:p>
        </p:txBody>
      </p:sp>
      <p:sp>
        <p:nvSpPr>
          <p:cNvPr id="50" name="CasellaDiTesto 30">
            <a:extLst>
              <a:ext uri="{FF2B5EF4-FFF2-40B4-BE49-F238E27FC236}">
                <a16:creationId xmlns:a16="http://schemas.microsoft.com/office/drawing/2014/main" id="{460C85E4-2957-442C-AAE3-FDE14A351E39}"/>
              </a:ext>
            </a:extLst>
          </p:cNvPr>
          <p:cNvSpPr txBox="1"/>
          <p:nvPr/>
        </p:nvSpPr>
        <p:spPr>
          <a:xfrm>
            <a:off x="10174311" y="5356461"/>
            <a:ext cx="1706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cs typeface="Aharoni" panose="020B0604020202020204" pitchFamily="2" charset="-79"/>
              </a:rPr>
              <a:t>Valerio Benedetti</a:t>
            </a:r>
            <a:endParaRPr lang="it-IT" sz="1400" b="1" dirty="0">
              <a:solidFill>
                <a:schemeClr val="accent1">
                  <a:lumMod val="75000"/>
                </a:schemeClr>
              </a:solidFill>
              <a:cs typeface="Aharoni" panose="020B0604020202020204" pitchFamily="2" charset="-79"/>
            </a:endParaRPr>
          </a:p>
        </p:txBody>
      </p:sp>
      <p:pic>
        <p:nvPicPr>
          <p:cNvPr id="51" name="Immagine 50" descr="Immagine che contiene disegnando, sedendo, scrivania, computer&#10;&#10;Descrizione generata automaticamente">
            <a:extLst>
              <a:ext uri="{FF2B5EF4-FFF2-40B4-BE49-F238E27FC236}">
                <a16:creationId xmlns:a16="http://schemas.microsoft.com/office/drawing/2014/main" id="{3F36F045-B888-4603-8510-9F2ED022CF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272" y="1107551"/>
            <a:ext cx="3996769" cy="2338246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4F5C5AF-8749-430A-B5C1-08FF91D1B470}"/>
              </a:ext>
            </a:extLst>
          </p:cNvPr>
          <p:cNvSpPr txBox="1"/>
          <p:nvPr/>
        </p:nvSpPr>
        <p:spPr>
          <a:xfrm>
            <a:off x="8114537" y="-292"/>
            <a:ext cx="40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>
                <a:solidFill>
                  <a:srgbClr val="037084"/>
                </a:solidFill>
                <a:latin typeface="Bell MT" panose="02020503060305020303" pitchFamily="18" charset="0"/>
              </a:rPr>
              <a:t>Il </a:t>
            </a:r>
            <a:r>
              <a:rPr lang="it-IT" sz="4000" i="1" dirty="0" err="1">
                <a:solidFill>
                  <a:srgbClr val="037084"/>
                </a:solidFill>
                <a:latin typeface="Bell MT" panose="02020503060305020303" pitchFamily="18" charset="0"/>
              </a:rPr>
              <a:t>DevOps</a:t>
            </a:r>
            <a:r>
              <a:rPr lang="it-IT" sz="4000" i="1" dirty="0">
                <a:solidFill>
                  <a:srgbClr val="037084"/>
                </a:solidFill>
                <a:latin typeface="Bell MT" panose="02020503060305020303" pitchFamily="18" charset="0"/>
              </a:rPr>
              <a:t> è servito</a:t>
            </a:r>
          </a:p>
        </p:txBody>
      </p:sp>
    </p:spTree>
    <p:extLst>
      <p:ext uri="{BB962C8B-B14F-4D97-AF65-F5344CB8AC3E}">
        <p14:creationId xmlns:p14="http://schemas.microsoft.com/office/powerpoint/2010/main" val="1618281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tangolo 23">
            <a:extLst>
              <a:ext uri="{FF2B5EF4-FFF2-40B4-BE49-F238E27FC236}">
                <a16:creationId xmlns:a16="http://schemas.microsoft.com/office/drawing/2014/main" id="{2D28AB33-0FDC-4BD1-ADEA-E26F77573723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037084"/>
          </a:solidFill>
          <a:ln>
            <a:solidFill>
              <a:srgbClr val="0370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Immagine 19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4CAF8C12-51E5-4BFC-9A16-A62C50399B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t="26099" r="6424" b="27788"/>
          <a:stretch/>
        </p:blipFill>
        <p:spPr>
          <a:xfrm>
            <a:off x="130646" y="-11398"/>
            <a:ext cx="1344858" cy="739834"/>
          </a:xfrm>
          <a:prstGeom prst="rect">
            <a:avLst/>
          </a:prstGeom>
        </p:spPr>
      </p:pic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1B55939F-90BD-4426-B95B-A0314720D5D9}"/>
              </a:ext>
            </a:extLst>
          </p:cNvPr>
          <p:cNvCxnSpPr>
            <a:cxnSpLocks/>
          </p:cNvCxnSpPr>
          <p:nvPr/>
        </p:nvCxnSpPr>
        <p:spPr>
          <a:xfrm flipH="1">
            <a:off x="-1214434" y="742950"/>
            <a:ext cx="1923025" cy="89"/>
          </a:xfrm>
          <a:prstGeom prst="line">
            <a:avLst/>
          </a:prstGeom>
          <a:ln w="825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magine 21">
            <a:extLst>
              <a:ext uri="{FF2B5EF4-FFF2-40B4-BE49-F238E27FC236}">
                <a16:creationId xmlns:a16="http://schemas.microsoft.com/office/drawing/2014/main" id="{B9522849-9FCB-4069-B502-B7836DC92A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  <p:sp>
        <p:nvSpPr>
          <p:cNvPr id="12" name="CasellaDiTesto 35">
            <a:extLst>
              <a:ext uri="{FF2B5EF4-FFF2-40B4-BE49-F238E27FC236}">
                <a16:creationId xmlns:a16="http://schemas.microsoft.com/office/drawing/2014/main" id="{C9F52378-93FC-476B-BC90-A5B95E976E01}"/>
              </a:ext>
            </a:extLst>
          </p:cNvPr>
          <p:cNvSpPr txBox="1"/>
          <p:nvPr/>
        </p:nvSpPr>
        <p:spPr>
          <a:xfrm>
            <a:off x="4442912" y="4040858"/>
            <a:ext cx="330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Mazzocca Gabriele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2DD3E73D-FF9D-4A69-AA36-C0681F2EF9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5561" y="1597482"/>
            <a:ext cx="2160875" cy="2395971"/>
          </a:xfrm>
          <a:prstGeom prst="rect">
            <a:avLst/>
          </a:prstGeom>
          <a:effectLst>
            <a:reflection blurRad="6350" stA="49000" endPos="32000" dist="50800" dir="5400000" sy="-100000" algn="bl" rotWithShape="0"/>
            <a:softEdge rad="31750"/>
          </a:effectLst>
        </p:spPr>
      </p:pic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B6641FF5-31AE-443D-A34C-96C013308942}"/>
              </a:ext>
            </a:extLst>
          </p:cNvPr>
          <p:cNvCxnSpPr/>
          <p:nvPr/>
        </p:nvCxnSpPr>
        <p:spPr>
          <a:xfrm flipH="1">
            <a:off x="0" y="742950"/>
            <a:ext cx="12192000" cy="0"/>
          </a:xfrm>
          <a:prstGeom prst="line">
            <a:avLst/>
          </a:prstGeom>
          <a:ln w="82550">
            <a:solidFill>
              <a:srgbClr val="0370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52288F92-8AAA-4E71-AB6F-9BCD7076CD2B}"/>
              </a:ext>
            </a:extLst>
          </p:cNvPr>
          <p:cNvSpPr txBox="1"/>
          <p:nvPr/>
        </p:nvSpPr>
        <p:spPr>
          <a:xfrm>
            <a:off x="8114537" y="-292"/>
            <a:ext cx="40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>
                <a:solidFill>
                  <a:srgbClr val="037084"/>
                </a:solidFill>
                <a:latin typeface="Bell MT" panose="02020503060305020303" pitchFamily="18" charset="0"/>
              </a:rPr>
              <a:t>Il </a:t>
            </a:r>
            <a:r>
              <a:rPr lang="it-IT" sz="4000" i="1" dirty="0" err="1">
                <a:solidFill>
                  <a:srgbClr val="037084"/>
                </a:solidFill>
                <a:latin typeface="Bell MT" panose="02020503060305020303" pitchFamily="18" charset="0"/>
              </a:rPr>
              <a:t>DevOps</a:t>
            </a:r>
            <a:r>
              <a:rPr lang="it-IT" sz="4000" i="1" dirty="0">
                <a:solidFill>
                  <a:srgbClr val="037084"/>
                </a:solidFill>
                <a:latin typeface="Bell MT" panose="02020503060305020303" pitchFamily="18" charset="0"/>
              </a:rPr>
              <a:t> è servito</a:t>
            </a:r>
          </a:p>
        </p:txBody>
      </p:sp>
    </p:spTree>
    <p:extLst>
      <p:ext uri="{BB962C8B-B14F-4D97-AF65-F5344CB8AC3E}">
        <p14:creationId xmlns:p14="http://schemas.microsoft.com/office/powerpoint/2010/main" val="156907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ttangolo 46">
            <a:extLst>
              <a:ext uri="{FF2B5EF4-FFF2-40B4-BE49-F238E27FC236}">
                <a16:creationId xmlns:a16="http://schemas.microsoft.com/office/drawing/2014/main" id="{8C00CD00-F38B-4562-A6CE-A9B013F05355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037084"/>
          </a:solidFill>
          <a:ln>
            <a:solidFill>
              <a:srgbClr val="0370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3" name="Immagine 3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BF023DE2-9138-43A5-BEBA-B3348850B9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t="26099" r="6424" b="27788"/>
          <a:stretch/>
        </p:blipFill>
        <p:spPr>
          <a:xfrm>
            <a:off x="130646" y="-11398"/>
            <a:ext cx="1344858" cy="739834"/>
          </a:xfrm>
          <a:prstGeom prst="rect">
            <a:avLst/>
          </a:prstGeom>
        </p:spPr>
      </p:pic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1B55939F-90BD-4426-B95B-A0314720D5D9}"/>
              </a:ext>
            </a:extLst>
          </p:cNvPr>
          <p:cNvCxnSpPr>
            <a:cxnSpLocks/>
          </p:cNvCxnSpPr>
          <p:nvPr/>
        </p:nvCxnSpPr>
        <p:spPr>
          <a:xfrm flipH="1">
            <a:off x="-1214434" y="742950"/>
            <a:ext cx="1923025" cy="89"/>
          </a:xfrm>
          <a:prstGeom prst="line">
            <a:avLst/>
          </a:prstGeom>
          <a:ln w="825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>
            <a:extLst>
              <a:ext uri="{FF2B5EF4-FFF2-40B4-BE49-F238E27FC236}">
                <a16:creationId xmlns:a16="http://schemas.microsoft.com/office/drawing/2014/main" id="{E2B873CB-1214-4587-9D2B-EB624CFC4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553021F-B94D-451B-843A-1EA62BB782EE}"/>
              </a:ext>
            </a:extLst>
          </p:cNvPr>
          <p:cNvSpPr txBox="1"/>
          <p:nvPr/>
        </p:nvSpPr>
        <p:spPr>
          <a:xfrm>
            <a:off x="1524000" y="1362225"/>
            <a:ext cx="1514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333F4F"/>
                </a:solidFill>
              </a:rPr>
              <a:t>Agenda</a:t>
            </a:r>
            <a:endParaRPr lang="it-IT" b="1" dirty="0">
              <a:solidFill>
                <a:srgbClr val="333F4F"/>
              </a:solidFill>
            </a:endParaRPr>
          </a:p>
        </p:txBody>
      </p:sp>
      <p:sp>
        <p:nvSpPr>
          <p:cNvPr id="9" name="Freccia a pentagono 8">
            <a:extLst>
              <a:ext uri="{FF2B5EF4-FFF2-40B4-BE49-F238E27FC236}">
                <a16:creationId xmlns:a16="http://schemas.microsoft.com/office/drawing/2014/main" id="{A20F490A-3184-4C03-A1C8-B5BEBA6DE8F9}"/>
              </a:ext>
            </a:extLst>
          </p:cNvPr>
          <p:cNvSpPr/>
          <p:nvPr/>
        </p:nvSpPr>
        <p:spPr>
          <a:xfrm rot="10800000">
            <a:off x="2009256" y="2332282"/>
            <a:ext cx="5283246" cy="317415"/>
          </a:xfrm>
          <a:prstGeom prst="homePlate">
            <a:avLst/>
          </a:prstGeom>
          <a:solidFill>
            <a:srgbClr val="037084"/>
          </a:solidFill>
          <a:ln>
            <a:solidFill>
              <a:srgbClr val="03708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C6B3EBD0-D352-4F92-8C6F-8A6F2CBB5D9F}"/>
              </a:ext>
            </a:extLst>
          </p:cNvPr>
          <p:cNvSpPr/>
          <p:nvPr/>
        </p:nvSpPr>
        <p:spPr>
          <a:xfrm>
            <a:off x="1652164" y="2332282"/>
            <a:ext cx="317415" cy="31741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BDB73395-A7E0-4BCC-9935-790C09D69E9E}"/>
              </a:ext>
            </a:extLst>
          </p:cNvPr>
          <p:cNvSpPr/>
          <p:nvPr/>
        </p:nvSpPr>
        <p:spPr>
          <a:xfrm>
            <a:off x="2103487" y="2883931"/>
            <a:ext cx="317415" cy="31741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1B181688-1F24-4FBB-B54E-F7753F4A3F94}"/>
              </a:ext>
            </a:extLst>
          </p:cNvPr>
          <p:cNvSpPr/>
          <p:nvPr/>
        </p:nvSpPr>
        <p:spPr>
          <a:xfrm>
            <a:off x="2427387" y="3432881"/>
            <a:ext cx="317415" cy="31741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B1D5AD2A-56C4-4075-940D-44F5211EC877}"/>
              </a:ext>
            </a:extLst>
          </p:cNvPr>
          <p:cNvSpPr/>
          <p:nvPr/>
        </p:nvSpPr>
        <p:spPr>
          <a:xfrm>
            <a:off x="2427387" y="4005924"/>
            <a:ext cx="317415" cy="31741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97FDD353-F85C-42EA-B400-65219B5692D0}"/>
              </a:ext>
            </a:extLst>
          </p:cNvPr>
          <p:cNvSpPr/>
          <p:nvPr/>
        </p:nvSpPr>
        <p:spPr>
          <a:xfrm>
            <a:off x="2109972" y="5038657"/>
            <a:ext cx="317415" cy="31741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1939F3A2-12CB-4636-A6B5-94FCE215AB2B}"/>
              </a:ext>
            </a:extLst>
          </p:cNvPr>
          <p:cNvSpPr/>
          <p:nvPr/>
        </p:nvSpPr>
        <p:spPr>
          <a:xfrm>
            <a:off x="1658649" y="5590305"/>
            <a:ext cx="317415" cy="31741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Freccia a pentagono 38">
            <a:extLst>
              <a:ext uri="{FF2B5EF4-FFF2-40B4-BE49-F238E27FC236}">
                <a16:creationId xmlns:a16="http://schemas.microsoft.com/office/drawing/2014/main" id="{90F71966-5B8D-426F-B764-3BCF8591AC3B}"/>
              </a:ext>
            </a:extLst>
          </p:cNvPr>
          <p:cNvSpPr/>
          <p:nvPr/>
        </p:nvSpPr>
        <p:spPr>
          <a:xfrm rot="10800000">
            <a:off x="2467063" y="2888565"/>
            <a:ext cx="5283246" cy="317415"/>
          </a:xfrm>
          <a:prstGeom prst="homePlate">
            <a:avLst/>
          </a:prstGeom>
          <a:solidFill>
            <a:srgbClr val="037084"/>
          </a:solidFill>
          <a:ln>
            <a:solidFill>
              <a:srgbClr val="03708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Freccia a pentagono 41">
            <a:extLst>
              <a:ext uri="{FF2B5EF4-FFF2-40B4-BE49-F238E27FC236}">
                <a16:creationId xmlns:a16="http://schemas.microsoft.com/office/drawing/2014/main" id="{69244717-CC7F-4A44-AEA5-C1945F775F91}"/>
              </a:ext>
            </a:extLst>
          </p:cNvPr>
          <p:cNvSpPr/>
          <p:nvPr/>
        </p:nvSpPr>
        <p:spPr>
          <a:xfrm rot="10800000">
            <a:off x="2816497" y="3439815"/>
            <a:ext cx="5283246" cy="317415"/>
          </a:xfrm>
          <a:prstGeom prst="homePlate">
            <a:avLst/>
          </a:prstGeom>
          <a:solidFill>
            <a:srgbClr val="037084"/>
          </a:solidFill>
          <a:ln>
            <a:solidFill>
              <a:srgbClr val="03708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5" name="Freccia a pentagono 44">
            <a:extLst>
              <a:ext uri="{FF2B5EF4-FFF2-40B4-BE49-F238E27FC236}">
                <a16:creationId xmlns:a16="http://schemas.microsoft.com/office/drawing/2014/main" id="{683FE9DF-EEC6-4F14-B090-30532F62E114}"/>
              </a:ext>
            </a:extLst>
          </p:cNvPr>
          <p:cNvSpPr/>
          <p:nvPr/>
        </p:nvSpPr>
        <p:spPr>
          <a:xfrm rot="10800000">
            <a:off x="2816497" y="4003415"/>
            <a:ext cx="5283246" cy="317415"/>
          </a:xfrm>
          <a:prstGeom prst="homePlate">
            <a:avLst/>
          </a:prstGeom>
          <a:solidFill>
            <a:srgbClr val="037084"/>
          </a:solidFill>
          <a:ln>
            <a:solidFill>
              <a:srgbClr val="03708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30" name="Freccia a pentagono 29">
            <a:extLst>
              <a:ext uri="{FF2B5EF4-FFF2-40B4-BE49-F238E27FC236}">
                <a16:creationId xmlns:a16="http://schemas.microsoft.com/office/drawing/2014/main" id="{F9443DF7-1DC9-4622-A92C-2F2BBF6A6507}"/>
              </a:ext>
            </a:extLst>
          </p:cNvPr>
          <p:cNvSpPr/>
          <p:nvPr/>
        </p:nvSpPr>
        <p:spPr>
          <a:xfrm rot="10800000">
            <a:off x="2467064" y="5038657"/>
            <a:ext cx="5283246" cy="317415"/>
          </a:xfrm>
          <a:prstGeom prst="homePlate">
            <a:avLst/>
          </a:prstGeom>
          <a:solidFill>
            <a:srgbClr val="037084"/>
          </a:solidFill>
          <a:ln>
            <a:solidFill>
              <a:srgbClr val="03708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34" name="Freccia a pentagono 33">
            <a:extLst>
              <a:ext uri="{FF2B5EF4-FFF2-40B4-BE49-F238E27FC236}">
                <a16:creationId xmlns:a16="http://schemas.microsoft.com/office/drawing/2014/main" id="{1BFEC6E4-81ED-481F-8817-7D302A8FF04D}"/>
              </a:ext>
            </a:extLst>
          </p:cNvPr>
          <p:cNvSpPr/>
          <p:nvPr/>
        </p:nvSpPr>
        <p:spPr>
          <a:xfrm rot="10800000">
            <a:off x="2015741" y="5590305"/>
            <a:ext cx="5283246" cy="317415"/>
          </a:xfrm>
          <a:prstGeom prst="homePlate">
            <a:avLst/>
          </a:prstGeom>
          <a:solidFill>
            <a:srgbClr val="037084"/>
          </a:solidFill>
          <a:ln>
            <a:solidFill>
              <a:srgbClr val="03708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0D141A97-30AE-4F9D-B57B-38D4B3B00EB8}"/>
              </a:ext>
            </a:extLst>
          </p:cNvPr>
          <p:cNvCxnSpPr/>
          <p:nvPr/>
        </p:nvCxnSpPr>
        <p:spPr>
          <a:xfrm flipH="1">
            <a:off x="0" y="742950"/>
            <a:ext cx="12192000" cy="0"/>
          </a:xfrm>
          <a:prstGeom prst="line">
            <a:avLst/>
          </a:prstGeom>
          <a:ln w="82550">
            <a:solidFill>
              <a:srgbClr val="0370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33863CD3-D28F-4238-9DD3-7EFA0DA1B622}"/>
              </a:ext>
            </a:extLst>
          </p:cNvPr>
          <p:cNvSpPr txBox="1"/>
          <p:nvPr/>
        </p:nvSpPr>
        <p:spPr>
          <a:xfrm>
            <a:off x="8114537" y="-292"/>
            <a:ext cx="40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>
                <a:solidFill>
                  <a:srgbClr val="037084"/>
                </a:solidFill>
                <a:latin typeface="Bell MT" panose="02020503060305020303" pitchFamily="18" charset="0"/>
              </a:rPr>
              <a:t>Il </a:t>
            </a:r>
            <a:r>
              <a:rPr lang="it-IT" sz="4000" i="1" dirty="0" err="1">
                <a:solidFill>
                  <a:srgbClr val="037084"/>
                </a:solidFill>
                <a:latin typeface="Bell MT" panose="02020503060305020303" pitchFamily="18" charset="0"/>
              </a:rPr>
              <a:t>DevOps</a:t>
            </a:r>
            <a:r>
              <a:rPr lang="it-IT" sz="4000" i="1" dirty="0">
                <a:solidFill>
                  <a:srgbClr val="037084"/>
                </a:solidFill>
                <a:latin typeface="Bell MT" panose="02020503060305020303" pitchFamily="18" charset="0"/>
              </a:rPr>
              <a:t> è servito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E21656FE-F94E-4B22-BDDE-AAAA82822417}"/>
              </a:ext>
            </a:extLst>
          </p:cNvPr>
          <p:cNvSpPr/>
          <p:nvPr/>
        </p:nvSpPr>
        <p:spPr>
          <a:xfrm>
            <a:off x="2258454" y="2311679"/>
            <a:ext cx="1560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Cos’è </a:t>
            </a:r>
            <a:r>
              <a:rPr lang="it-IT" dirty="0" err="1">
                <a:solidFill>
                  <a:schemeClr val="bg1"/>
                </a:solidFill>
              </a:rPr>
              <a:t>DevOps</a:t>
            </a:r>
            <a:r>
              <a:rPr lang="it-IT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3514851-7199-4192-85F6-E9B29B12C7D9}"/>
              </a:ext>
            </a:extLst>
          </p:cNvPr>
          <p:cNvSpPr/>
          <p:nvPr/>
        </p:nvSpPr>
        <p:spPr>
          <a:xfrm>
            <a:off x="2586094" y="2874477"/>
            <a:ext cx="1302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Automation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9D6DB64-BAF7-4E99-8E40-AF91268B487B}"/>
              </a:ext>
            </a:extLst>
          </p:cNvPr>
          <p:cNvSpPr/>
          <p:nvPr/>
        </p:nvSpPr>
        <p:spPr>
          <a:xfrm>
            <a:off x="2925106" y="3423265"/>
            <a:ext cx="945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</a:rPr>
              <a:t>GITFlow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BC6F4DE6-50DE-4586-AC97-ECF744A299DC}"/>
              </a:ext>
            </a:extLst>
          </p:cNvPr>
          <p:cNvSpPr/>
          <p:nvPr/>
        </p:nvSpPr>
        <p:spPr>
          <a:xfrm>
            <a:off x="2586094" y="5012698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DEMO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9F7663DC-38F1-4B83-AA65-CC2B67F21319}"/>
              </a:ext>
            </a:extLst>
          </p:cNvPr>
          <p:cNvSpPr/>
          <p:nvPr/>
        </p:nvSpPr>
        <p:spPr>
          <a:xfrm>
            <a:off x="2258454" y="5566967"/>
            <a:ext cx="6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Q&amp;A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39FEDA8-A20A-4181-95DE-0DDD1D4462E6}"/>
              </a:ext>
            </a:extLst>
          </p:cNvPr>
          <p:cNvSpPr/>
          <p:nvPr/>
        </p:nvSpPr>
        <p:spPr>
          <a:xfrm>
            <a:off x="2902495" y="3984072"/>
            <a:ext cx="1829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Build Automation</a:t>
            </a:r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5CFE8E3F-1D8D-4357-AE2C-B3FAB6BE6D9E}"/>
              </a:ext>
            </a:extLst>
          </p:cNvPr>
          <p:cNvSpPr/>
          <p:nvPr/>
        </p:nvSpPr>
        <p:spPr>
          <a:xfrm>
            <a:off x="2432826" y="4533886"/>
            <a:ext cx="317415" cy="31741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reccia a pentagono 22">
            <a:extLst>
              <a:ext uri="{FF2B5EF4-FFF2-40B4-BE49-F238E27FC236}">
                <a16:creationId xmlns:a16="http://schemas.microsoft.com/office/drawing/2014/main" id="{5C66C57E-A801-4E4A-84B5-2CAEA0F27543}"/>
              </a:ext>
            </a:extLst>
          </p:cNvPr>
          <p:cNvSpPr/>
          <p:nvPr/>
        </p:nvSpPr>
        <p:spPr>
          <a:xfrm rot="10800000">
            <a:off x="2821936" y="4531377"/>
            <a:ext cx="5283246" cy="317415"/>
          </a:xfrm>
          <a:prstGeom prst="homePlate">
            <a:avLst/>
          </a:prstGeom>
          <a:solidFill>
            <a:srgbClr val="037084"/>
          </a:solidFill>
          <a:ln>
            <a:solidFill>
              <a:srgbClr val="03708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CBB34856-1E0D-48F0-B9F2-1A028F61B4EF}"/>
              </a:ext>
            </a:extLst>
          </p:cNvPr>
          <p:cNvSpPr/>
          <p:nvPr/>
        </p:nvSpPr>
        <p:spPr>
          <a:xfrm>
            <a:off x="2907934" y="4512034"/>
            <a:ext cx="2718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</a:rPr>
              <a:t>IaC</a:t>
            </a:r>
            <a:r>
              <a:rPr lang="it-IT" dirty="0">
                <a:solidFill>
                  <a:schemeClr val="bg1"/>
                </a:solidFill>
              </a:rPr>
              <a:t> and </a:t>
            </a:r>
            <a:r>
              <a:rPr lang="it-IT" dirty="0" err="1">
                <a:solidFill>
                  <a:schemeClr val="bg1"/>
                </a:solidFill>
              </a:rPr>
              <a:t>Continuous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Deploy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598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>
            <a:extLst>
              <a:ext uri="{FF2B5EF4-FFF2-40B4-BE49-F238E27FC236}">
                <a16:creationId xmlns:a16="http://schemas.microsoft.com/office/drawing/2014/main" id="{693A6C47-152D-4F36-8BB3-8B0C3EF3FB55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037084"/>
          </a:solidFill>
          <a:ln>
            <a:solidFill>
              <a:srgbClr val="0370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AD343A9-7310-4266-9761-DFB9931451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t="26099" r="6424" b="27788"/>
          <a:stretch/>
        </p:blipFill>
        <p:spPr>
          <a:xfrm>
            <a:off x="130646" y="-11398"/>
            <a:ext cx="1344858" cy="739834"/>
          </a:xfrm>
          <a:prstGeom prst="rect">
            <a:avLst/>
          </a:prstGeom>
        </p:spPr>
      </p:pic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1B55939F-90BD-4426-B95B-A0314720D5D9}"/>
              </a:ext>
            </a:extLst>
          </p:cNvPr>
          <p:cNvCxnSpPr>
            <a:cxnSpLocks/>
          </p:cNvCxnSpPr>
          <p:nvPr/>
        </p:nvCxnSpPr>
        <p:spPr>
          <a:xfrm flipH="1">
            <a:off x="-1214434" y="742950"/>
            <a:ext cx="1923025" cy="89"/>
          </a:xfrm>
          <a:prstGeom prst="line">
            <a:avLst/>
          </a:prstGeom>
          <a:ln w="825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>
            <a:extLst>
              <a:ext uri="{FF2B5EF4-FFF2-40B4-BE49-F238E27FC236}">
                <a16:creationId xmlns:a16="http://schemas.microsoft.com/office/drawing/2014/main" id="{E2B873CB-1214-4587-9D2B-EB624CFC4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3AFC4FAA-C0E6-4C0B-8F60-5508AB8E81BD}"/>
              </a:ext>
            </a:extLst>
          </p:cNvPr>
          <p:cNvCxnSpPr/>
          <p:nvPr/>
        </p:nvCxnSpPr>
        <p:spPr>
          <a:xfrm flipH="1">
            <a:off x="0" y="742950"/>
            <a:ext cx="12192000" cy="0"/>
          </a:xfrm>
          <a:prstGeom prst="line">
            <a:avLst/>
          </a:prstGeom>
          <a:ln w="82550">
            <a:solidFill>
              <a:srgbClr val="0370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4CC5D67-A6AD-47EF-BFA7-272C70DF1D07}"/>
              </a:ext>
            </a:extLst>
          </p:cNvPr>
          <p:cNvSpPr txBox="1"/>
          <p:nvPr/>
        </p:nvSpPr>
        <p:spPr>
          <a:xfrm>
            <a:off x="8114537" y="-292"/>
            <a:ext cx="40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>
                <a:solidFill>
                  <a:srgbClr val="037084"/>
                </a:solidFill>
                <a:latin typeface="Bell MT" panose="02020503060305020303" pitchFamily="18" charset="0"/>
              </a:rPr>
              <a:t>Il </a:t>
            </a:r>
            <a:r>
              <a:rPr lang="it-IT" sz="4000" i="1" dirty="0" err="1">
                <a:solidFill>
                  <a:srgbClr val="037084"/>
                </a:solidFill>
                <a:latin typeface="Bell MT" panose="02020503060305020303" pitchFamily="18" charset="0"/>
              </a:rPr>
              <a:t>DevOps</a:t>
            </a:r>
            <a:r>
              <a:rPr lang="it-IT" sz="4000" i="1" dirty="0">
                <a:solidFill>
                  <a:srgbClr val="037084"/>
                </a:solidFill>
                <a:latin typeface="Bell MT" panose="02020503060305020303" pitchFamily="18" charset="0"/>
              </a:rPr>
              <a:t> è servito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355843-7659-4B37-85AE-8BC205F3F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498" y="1612194"/>
            <a:ext cx="6080464" cy="312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219CF58-77B8-4721-A9B2-D90BEDE137C3}"/>
              </a:ext>
            </a:extLst>
          </p:cNvPr>
          <p:cNvSpPr txBox="1"/>
          <p:nvPr/>
        </p:nvSpPr>
        <p:spPr>
          <a:xfrm>
            <a:off x="130646" y="904308"/>
            <a:ext cx="4926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i="1" dirty="0">
                <a:solidFill>
                  <a:srgbClr val="037084"/>
                </a:solidFill>
                <a:latin typeface="Bell MT" panose="02020503060305020303" pitchFamily="18" charset="0"/>
              </a:rPr>
              <a:t>Cos’è il </a:t>
            </a:r>
            <a:r>
              <a:rPr lang="it-IT" sz="4000" i="1" dirty="0" err="1">
                <a:solidFill>
                  <a:srgbClr val="037084"/>
                </a:solidFill>
                <a:latin typeface="Bell MT" panose="02020503060305020303" pitchFamily="18" charset="0"/>
              </a:rPr>
              <a:t>DevOps</a:t>
            </a:r>
            <a:endParaRPr lang="it-IT" sz="4000" i="1" dirty="0">
              <a:solidFill>
                <a:srgbClr val="037084"/>
              </a:solidFill>
              <a:latin typeface="Bell MT" panose="02020503060305020303" pitchFamily="18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8102A24-E6AD-4535-AA16-49D2C6CABD71}"/>
              </a:ext>
            </a:extLst>
          </p:cNvPr>
          <p:cNvSpPr/>
          <p:nvPr/>
        </p:nvSpPr>
        <p:spPr>
          <a:xfrm>
            <a:off x="2142229" y="4768469"/>
            <a:ext cx="7907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«</a:t>
            </a:r>
            <a:r>
              <a:rPr lang="it-IT" dirty="0" err="1"/>
              <a:t>DevOps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philosophy</a:t>
            </a:r>
            <a:r>
              <a:rPr lang="it-IT" dirty="0"/>
              <a:t>, a cultural shift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merges</a:t>
            </a:r>
            <a:r>
              <a:rPr lang="it-IT" dirty="0"/>
              <a:t> </a:t>
            </a:r>
            <a:r>
              <a:rPr lang="it-IT" dirty="0" err="1"/>
              <a:t>operations</a:t>
            </a:r>
            <a:r>
              <a:rPr lang="it-IT" dirty="0"/>
              <a:t> with </a:t>
            </a:r>
            <a:r>
              <a:rPr lang="it-IT" dirty="0" err="1"/>
              <a:t>development</a:t>
            </a:r>
            <a:r>
              <a:rPr lang="it-IT" dirty="0"/>
              <a:t> and demands a </a:t>
            </a:r>
            <a:r>
              <a:rPr lang="it-IT" dirty="0" err="1"/>
              <a:t>linked</a:t>
            </a:r>
            <a:r>
              <a:rPr lang="it-IT" dirty="0"/>
              <a:t> </a:t>
            </a:r>
            <a:r>
              <a:rPr lang="it-IT" dirty="0" err="1"/>
              <a:t>toolchain</a:t>
            </a:r>
            <a:r>
              <a:rPr lang="it-IT" dirty="0"/>
              <a:t> of </a:t>
            </a:r>
            <a:r>
              <a:rPr lang="it-IT" dirty="0" err="1"/>
              <a:t>technologies</a:t>
            </a:r>
            <a:r>
              <a:rPr lang="it-IT" dirty="0"/>
              <a:t> to facilitate collaborative </a:t>
            </a:r>
            <a:r>
              <a:rPr lang="it-IT" dirty="0" err="1"/>
              <a:t>change</a:t>
            </a:r>
            <a:r>
              <a:rPr lang="it-IT" dirty="0"/>
              <a:t>.»</a:t>
            </a:r>
          </a:p>
        </p:txBody>
      </p:sp>
    </p:spTree>
    <p:extLst>
      <p:ext uri="{BB962C8B-B14F-4D97-AF65-F5344CB8AC3E}">
        <p14:creationId xmlns:p14="http://schemas.microsoft.com/office/powerpoint/2010/main" val="701584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>
            <a:extLst>
              <a:ext uri="{FF2B5EF4-FFF2-40B4-BE49-F238E27FC236}">
                <a16:creationId xmlns:a16="http://schemas.microsoft.com/office/drawing/2014/main" id="{693A6C47-152D-4F36-8BB3-8B0C3EF3FB55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037084"/>
          </a:solidFill>
          <a:ln>
            <a:solidFill>
              <a:srgbClr val="0370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AD343A9-7310-4266-9761-DFB9931451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t="26099" r="6424" b="27788"/>
          <a:stretch/>
        </p:blipFill>
        <p:spPr>
          <a:xfrm>
            <a:off x="130646" y="-11398"/>
            <a:ext cx="1344858" cy="739834"/>
          </a:xfrm>
          <a:prstGeom prst="rect">
            <a:avLst/>
          </a:prstGeom>
        </p:spPr>
      </p:pic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1B55939F-90BD-4426-B95B-A0314720D5D9}"/>
              </a:ext>
            </a:extLst>
          </p:cNvPr>
          <p:cNvCxnSpPr>
            <a:cxnSpLocks/>
          </p:cNvCxnSpPr>
          <p:nvPr/>
        </p:nvCxnSpPr>
        <p:spPr>
          <a:xfrm flipH="1">
            <a:off x="-1214434" y="742950"/>
            <a:ext cx="1923025" cy="89"/>
          </a:xfrm>
          <a:prstGeom prst="line">
            <a:avLst/>
          </a:prstGeom>
          <a:ln w="825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>
            <a:extLst>
              <a:ext uri="{FF2B5EF4-FFF2-40B4-BE49-F238E27FC236}">
                <a16:creationId xmlns:a16="http://schemas.microsoft.com/office/drawing/2014/main" id="{E2B873CB-1214-4587-9D2B-EB624CFC4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3AFC4FAA-C0E6-4C0B-8F60-5508AB8E81BD}"/>
              </a:ext>
            </a:extLst>
          </p:cNvPr>
          <p:cNvCxnSpPr/>
          <p:nvPr/>
        </p:nvCxnSpPr>
        <p:spPr>
          <a:xfrm flipH="1">
            <a:off x="0" y="742950"/>
            <a:ext cx="12192000" cy="0"/>
          </a:xfrm>
          <a:prstGeom prst="line">
            <a:avLst/>
          </a:prstGeom>
          <a:ln w="82550">
            <a:solidFill>
              <a:srgbClr val="0370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4CC5D67-A6AD-47EF-BFA7-272C70DF1D07}"/>
              </a:ext>
            </a:extLst>
          </p:cNvPr>
          <p:cNvSpPr txBox="1"/>
          <p:nvPr/>
        </p:nvSpPr>
        <p:spPr>
          <a:xfrm>
            <a:off x="8114537" y="-292"/>
            <a:ext cx="40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>
                <a:solidFill>
                  <a:srgbClr val="037084"/>
                </a:solidFill>
                <a:latin typeface="Bell MT" panose="02020503060305020303" pitchFamily="18" charset="0"/>
              </a:rPr>
              <a:t>Il </a:t>
            </a:r>
            <a:r>
              <a:rPr lang="it-IT" sz="4000" i="1" dirty="0" err="1">
                <a:solidFill>
                  <a:srgbClr val="037084"/>
                </a:solidFill>
                <a:latin typeface="Bell MT" panose="02020503060305020303" pitchFamily="18" charset="0"/>
              </a:rPr>
              <a:t>DevOps</a:t>
            </a:r>
            <a:r>
              <a:rPr lang="it-IT" sz="4000" i="1" dirty="0">
                <a:solidFill>
                  <a:srgbClr val="037084"/>
                </a:solidFill>
                <a:latin typeface="Bell MT" panose="02020503060305020303" pitchFamily="18" charset="0"/>
              </a:rPr>
              <a:t> è servito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219CF58-77B8-4721-A9B2-D90BEDE137C3}"/>
              </a:ext>
            </a:extLst>
          </p:cNvPr>
          <p:cNvSpPr txBox="1"/>
          <p:nvPr/>
        </p:nvSpPr>
        <p:spPr>
          <a:xfrm>
            <a:off x="130646" y="904308"/>
            <a:ext cx="4926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i="1" dirty="0">
                <a:solidFill>
                  <a:srgbClr val="037084"/>
                </a:solidFill>
                <a:latin typeface="Bell MT" panose="02020503060305020303" pitchFamily="18" charset="0"/>
              </a:rPr>
              <a:t>Cos’è il </a:t>
            </a:r>
            <a:r>
              <a:rPr lang="it-IT" sz="4000" i="1" dirty="0" err="1">
                <a:solidFill>
                  <a:srgbClr val="037084"/>
                </a:solidFill>
                <a:latin typeface="Bell MT" panose="02020503060305020303" pitchFamily="18" charset="0"/>
              </a:rPr>
              <a:t>DevOps</a:t>
            </a:r>
            <a:endParaRPr lang="it-IT" sz="4000" i="1" dirty="0">
              <a:solidFill>
                <a:srgbClr val="037084"/>
              </a:solidFill>
              <a:latin typeface="Bell MT" panose="02020503060305020303" pitchFamily="18" charset="0"/>
            </a:endParaRPr>
          </a:p>
        </p:txBody>
      </p:sp>
      <p:pic>
        <p:nvPicPr>
          <p:cNvPr id="3" name="Picture 2" descr="KEEP C.A.L.M.S AND DEVOPS - Keep Calm and Posters Generator, Maker ...">
            <a:extLst>
              <a:ext uri="{FF2B5EF4-FFF2-40B4-BE49-F238E27FC236}">
                <a16:creationId xmlns:a16="http://schemas.microsoft.com/office/drawing/2014/main" id="{CCC3DE28-3633-4FD6-909F-9FF4A935B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05" y="1922853"/>
            <a:ext cx="3383855" cy="394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F3AAF1B-40DC-4131-97DB-754958DF9334}"/>
              </a:ext>
            </a:extLst>
          </p:cNvPr>
          <p:cNvSpPr txBox="1"/>
          <p:nvPr/>
        </p:nvSpPr>
        <p:spPr>
          <a:xfrm>
            <a:off x="6167717" y="2465295"/>
            <a:ext cx="5403477" cy="3151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rgbClr val="037084"/>
                </a:solidFill>
                <a:latin typeface="Bell MT" panose="02020503060305020303" pitchFamily="18" charset="0"/>
              </a:rPr>
              <a:t>C</a:t>
            </a:r>
            <a:r>
              <a:rPr lang="it-IT" sz="4000" dirty="0">
                <a:solidFill>
                  <a:srgbClr val="037084"/>
                </a:solidFill>
                <a:latin typeface="Bell MT" panose="02020503060305020303" pitchFamily="18" charset="0"/>
              </a:rPr>
              <a:t>ulture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rgbClr val="037084"/>
                </a:solidFill>
                <a:latin typeface="Bell MT" panose="02020503060305020303" pitchFamily="18" charset="0"/>
              </a:rPr>
              <a:t>A</a:t>
            </a:r>
            <a:r>
              <a:rPr lang="it-IT" sz="4000" dirty="0">
                <a:solidFill>
                  <a:srgbClr val="037084"/>
                </a:solidFill>
                <a:latin typeface="Bell MT" panose="02020503060305020303" pitchFamily="18" charset="0"/>
              </a:rPr>
              <a:t>utomation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rgbClr val="037084"/>
                </a:solidFill>
                <a:latin typeface="Bell MT" panose="02020503060305020303" pitchFamily="18" charset="0"/>
              </a:rPr>
              <a:t>L</a:t>
            </a:r>
            <a:r>
              <a:rPr lang="it-IT" sz="4000" dirty="0">
                <a:solidFill>
                  <a:srgbClr val="037084"/>
                </a:solidFill>
                <a:latin typeface="Bell MT" panose="02020503060305020303" pitchFamily="18" charset="0"/>
              </a:rPr>
              <a:t>ean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b="1" dirty="0" err="1">
                <a:solidFill>
                  <a:srgbClr val="037084"/>
                </a:solidFill>
                <a:latin typeface="Bell MT" panose="02020503060305020303" pitchFamily="18" charset="0"/>
              </a:rPr>
              <a:t>M</a:t>
            </a:r>
            <a:r>
              <a:rPr lang="it-IT" sz="4000" dirty="0" err="1">
                <a:solidFill>
                  <a:srgbClr val="037084"/>
                </a:solidFill>
                <a:latin typeface="Bell MT" panose="02020503060305020303" pitchFamily="18" charset="0"/>
              </a:rPr>
              <a:t>etrics</a:t>
            </a:r>
            <a:endParaRPr lang="it-IT" sz="4000" dirty="0">
              <a:solidFill>
                <a:srgbClr val="037084"/>
              </a:solidFill>
              <a:latin typeface="Bell MT" panose="020205030603050203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rgbClr val="037084"/>
                </a:solidFill>
                <a:latin typeface="Bell MT" panose="02020503060305020303" pitchFamily="18" charset="0"/>
              </a:rPr>
              <a:t>S</a:t>
            </a:r>
            <a:r>
              <a:rPr lang="it-IT" sz="4000" dirty="0">
                <a:solidFill>
                  <a:srgbClr val="037084"/>
                </a:solidFill>
                <a:latin typeface="Bell MT" panose="02020503060305020303" pitchFamily="18" charset="0"/>
              </a:rPr>
              <a:t>haring</a:t>
            </a:r>
          </a:p>
        </p:txBody>
      </p:sp>
    </p:spTree>
    <p:extLst>
      <p:ext uri="{BB962C8B-B14F-4D97-AF65-F5344CB8AC3E}">
        <p14:creationId xmlns:p14="http://schemas.microsoft.com/office/powerpoint/2010/main" val="2622945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>
            <a:extLst>
              <a:ext uri="{FF2B5EF4-FFF2-40B4-BE49-F238E27FC236}">
                <a16:creationId xmlns:a16="http://schemas.microsoft.com/office/drawing/2014/main" id="{693A6C47-152D-4F36-8BB3-8B0C3EF3FB55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037084"/>
          </a:solidFill>
          <a:ln>
            <a:solidFill>
              <a:srgbClr val="0370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AD343A9-7310-4266-9761-DFB9931451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t="26099" r="6424" b="27788"/>
          <a:stretch/>
        </p:blipFill>
        <p:spPr>
          <a:xfrm>
            <a:off x="130646" y="-11398"/>
            <a:ext cx="1344858" cy="739834"/>
          </a:xfrm>
          <a:prstGeom prst="rect">
            <a:avLst/>
          </a:prstGeom>
        </p:spPr>
      </p:pic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1B55939F-90BD-4426-B95B-A0314720D5D9}"/>
              </a:ext>
            </a:extLst>
          </p:cNvPr>
          <p:cNvCxnSpPr>
            <a:cxnSpLocks/>
          </p:cNvCxnSpPr>
          <p:nvPr/>
        </p:nvCxnSpPr>
        <p:spPr>
          <a:xfrm flipH="1">
            <a:off x="-1214434" y="742950"/>
            <a:ext cx="1923025" cy="89"/>
          </a:xfrm>
          <a:prstGeom prst="line">
            <a:avLst/>
          </a:prstGeom>
          <a:ln w="825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>
            <a:extLst>
              <a:ext uri="{FF2B5EF4-FFF2-40B4-BE49-F238E27FC236}">
                <a16:creationId xmlns:a16="http://schemas.microsoft.com/office/drawing/2014/main" id="{E2B873CB-1214-4587-9D2B-EB624CFC4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3AFC4FAA-C0E6-4C0B-8F60-5508AB8E81BD}"/>
              </a:ext>
            </a:extLst>
          </p:cNvPr>
          <p:cNvCxnSpPr/>
          <p:nvPr/>
        </p:nvCxnSpPr>
        <p:spPr>
          <a:xfrm flipH="1">
            <a:off x="0" y="742950"/>
            <a:ext cx="12192000" cy="0"/>
          </a:xfrm>
          <a:prstGeom prst="line">
            <a:avLst/>
          </a:prstGeom>
          <a:ln w="82550">
            <a:solidFill>
              <a:srgbClr val="0370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4CC5D67-A6AD-47EF-BFA7-272C70DF1D07}"/>
              </a:ext>
            </a:extLst>
          </p:cNvPr>
          <p:cNvSpPr txBox="1"/>
          <p:nvPr/>
        </p:nvSpPr>
        <p:spPr>
          <a:xfrm>
            <a:off x="8114537" y="-292"/>
            <a:ext cx="40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>
                <a:solidFill>
                  <a:srgbClr val="037084"/>
                </a:solidFill>
                <a:latin typeface="Bell MT" panose="02020503060305020303" pitchFamily="18" charset="0"/>
              </a:rPr>
              <a:t>Il </a:t>
            </a:r>
            <a:r>
              <a:rPr lang="it-IT" sz="4000" i="1" dirty="0" err="1">
                <a:solidFill>
                  <a:srgbClr val="037084"/>
                </a:solidFill>
                <a:latin typeface="Bell MT" panose="02020503060305020303" pitchFamily="18" charset="0"/>
              </a:rPr>
              <a:t>DevOps</a:t>
            </a:r>
            <a:r>
              <a:rPr lang="it-IT" sz="4000" i="1" dirty="0">
                <a:solidFill>
                  <a:srgbClr val="037084"/>
                </a:solidFill>
                <a:latin typeface="Bell MT" panose="02020503060305020303" pitchFamily="18" charset="0"/>
              </a:rPr>
              <a:t> è servito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219CF58-77B8-4721-A9B2-D90BEDE137C3}"/>
              </a:ext>
            </a:extLst>
          </p:cNvPr>
          <p:cNvSpPr txBox="1"/>
          <p:nvPr/>
        </p:nvSpPr>
        <p:spPr>
          <a:xfrm>
            <a:off x="130646" y="904308"/>
            <a:ext cx="4926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i="1" dirty="0">
                <a:solidFill>
                  <a:srgbClr val="037084"/>
                </a:solidFill>
                <a:latin typeface="Bell MT" panose="02020503060305020303" pitchFamily="18" charset="0"/>
              </a:rPr>
              <a:t>Cos’è il </a:t>
            </a:r>
            <a:r>
              <a:rPr lang="it-IT" sz="4000" i="1" dirty="0" err="1">
                <a:solidFill>
                  <a:srgbClr val="037084"/>
                </a:solidFill>
                <a:latin typeface="Bell MT" panose="02020503060305020303" pitchFamily="18" charset="0"/>
              </a:rPr>
              <a:t>DevOps</a:t>
            </a:r>
            <a:endParaRPr lang="it-IT" sz="4000" i="1" dirty="0">
              <a:solidFill>
                <a:srgbClr val="037084"/>
              </a:solidFill>
              <a:latin typeface="Bell MT" panose="02020503060305020303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F3AAF1B-40DC-4131-97DB-754958DF9334}"/>
              </a:ext>
            </a:extLst>
          </p:cNvPr>
          <p:cNvSpPr txBox="1"/>
          <p:nvPr/>
        </p:nvSpPr>
        <p:spPr>
          <a:xfrm>
            <a:off x="1666897" y="2090378"/>
            <a:ext cx="96213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rgbClr val="037084"/>
                </a:solidFill>
                <a:latin typeface="Bell MT" panose="02020503060305020303" pitchFamily="18" charset="0"/>
              </a:rPr>
              <a:t>Velocità</a:t>
            </a:r>
            <a:endParaRPr lang="it-IT" sz="4000" dirty="0">
              <a:solidFill>
                <a:srgbClr val="037084"/>
              </a:solidFill>
              <a:latin typeface="Bell MT" panose="020205030603050203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rgbClr val="037084"/>
                </a:solidFill>
                <a:latin typeface="Bell MT" panose="02020503060305020303" pitchFamily="18" charset="0"/>
              </a:rPr>
              <a:t>Distribuzione rapida</a:t>
            </a:r>
            <a:endParaRPr lang="it-IT" sz="4000" dirty="0">
              <a:solidFill>
                <a:srgbClr val="037084"/>
              </a:solidFill>
              <a:latin typeface="Bell MT" panose="020205030603050203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rgbClr val="037084"/>
                </a:solidFill>
                <a:latin typeface="Bell MT" panose="02020503060305020303" pitchFamily="18" charset="0"/>
              </a:rPr>
              <a:t>Affidabilità</a:t>
            </a:r>
            <a:endParaRPr lang="it-IT" sz="4000" dirty="0">
              <a:solidFill>
                <a:srgbClr val="037084"/>
              </a:solidFill>
              <a:latin typeface="Bell MT" panose="020205030603050203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rgbClr val="037084"/>
                </a:solidFill>
                <a:latin typeface="Bell MT" panose="02020503060305020303" pitchFamily="18" charset="0"/>
              </a:rPr>
              <a:t>Scalabilità</a:t>
            </a:r>
            <a:endParaRPr lang="it-IT" sz="4000" dirty="0">
              <a:solidFill>
                <a:srgbClr val="037084"/>
              </a:solidFill>
              <a:latin typeface="Bell MT" panose="020205030603050203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rgbClr val="037084"/>
                </a:solidFill>
                <a:latin typeface="Bell MT" panose="02020503060305020303" pitchFamily="18" charset="0"/>
              </a:rPr>
              <a:t>Collaborazione migliorata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rgbClr val="037084"/>
                </a:solidFill>
                <a:latin typeface="Bell MT" panose="02020503060305020303" pitchFamily="18" charset="0"/>
              </a:rPr>
              <a:t>Sicurezza</a:t>
            </a:r>
          </a:p>
        </p:txBody>
      </p:sp>
    </p:spTree>
    <p:extLst>
      <p:ext uri="{BB962C8B-B14F-4D97-AF65-F5344CB8AC3E}">
        <p14:creationId xmlns:p14="http://schemas.microsoft.com/office/powerpoint/2010/main" val="1999436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>
            <a:extLst>
              <a:ext uri="{FF2B5EF4-FFF2-40B4-BE49-F238E27FC236}">
                <a16:creationId xmlns:a16="http://schemas.microsoft.com/office/drawing/2014/main" id="{693A6C47-152D-4F36-8BB3-8B0C3EF3FB55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037084"/>
          </a:solidFill>
          <a:ln>
            <a:solidFill>
              <a:srgbClr val="0370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AD343A9-7310-4266-9761-DFB9931451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t="26099" r="6424" b="27788"/>
          <a:stretch/>
        </p:blipFill>
        <p:spPr>
          <a:xfrm>
            <a:off x="130646" y="-11398"/>
            <a:ext cx="1344858" cy="739834"/>
          </a:xfrm>
          <a:prstGeom prst="rect">
            <a:avLst/>
          </a:prstGeom>
        </p:spPr>
      </p:pic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1B55939F-90BD-4426-B95B-A0314720D5D9}"/>
              </a:ext>
            </a:extLst>
          </p:cNvPr>
          <p:cNvCxnSpPr>
            <a:cxnSpLocks/>
          </p:cNvCxnSpPr>
          <p:nvPr/>
        </p:nvCxnSpPr>
        <p:spPr>
          <a:xfrm flipH="1">
            <a:off x="-1214434" y="742950"/>
            <a:ext cx="1923025" cy="89"/>
          </a:xfrm>
          <a:prstGeom prst="line">
            <a:avLst/>
          </a:prstGeom>
          <a:ln w="825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>
            <a:extLst>
              <a:ext uri="{FF2B5EF4-FFF2-40B4-BE49-F238E27FC236}">
                <a16:creationId xmlns:a16="http://schemas.microsoft.com/office/drawing/2014/main" id="{E2B873CB-1214-4587-9D2B-EB624CFC4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3AFC4FAA-C0E6-4C0B-8F60-5508AB8E81BD}"/>
              </a:ext>
            </a:extLst>
          </p:cNvPr>
          <p:cNvCxnSpPr/>
          <p:nvPr/>
        </p:nvCxnSpPr>
        <p:spPr>
          <a:xfrm flipH="1">
            <a:off x="0" y="742950"/>
            <a:ext cx="12192000" cy="0"/>
          </a:xfrm>
          <a:prstGeom prst="line">
            <a:avLst/>
          </a:prstGeom>
          <a:ln w="82550">
            <a:solidFill>
              <a:srgbClr val="0370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4CC5D67-A6AD-47EF-BFA7-272C70DF1D07}"/>
              </a:ext>
            </a:extLst>
          </p:cNvPr>
          <p:cNvSpPr txBox="1"/>
          <p:nvPr/>
        </p:nvSpPr>
        <p:spPr>
          <a:xfrm>
            <a:off x="8114537" y="-292"/>
            <a:ext cx="40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>
                <a:solidFill>
                  <a:srgbClr val="037084"/>
                </a:solidFill>
                <a:latin typeface="Bell MT" panose="02020503060305020303" pitchFamily="18" charset="0"/>
              </a:rPr>
              <a:t>Il </a:t>
            </a:r>
            <a:r>
              <a:rPr lang="it-IT" sz="4000" i="1" dirty="0" err="1">
                <a:solidFill>
                  <a:srgbClr val="037084"/>
                </a:solidFill>
                <a:latin typeface="Bell MT" panose="02020503060305020303" pitchFamily="18" charset="0"/>
              </a:rPr>
              <a:t>DevOps</a:t>
            </a:r>
            <a:r>
              <a:rPr lang="it-IT" sz="4000" i="1" dirty="0">
                <a:solidFill>
                  <a:srgbClr val="037084"/>
                </a:solidFill>
                <a:latin typeface="Bell MT" panose="02020503060305020303" pitchFamily="18" charset="0"/>
              </a:rPr>
              <a:t> è servito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219CF58-77B8-4721-A9B2-D90BEDE137C3}"/>
              </a:ext>
            </a:extLst>
          </p:cNvPr>
          <p:cNvSpPr txBox="1"/>
          <p:nvPr/>
        </p:nvSpPr>
        <p:spPr>
          <a:xfrm>
            <a:off x="130646" y="904308"/>
            <a:ext cx="4926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i="1" dirty="0">
                <a:solidFill>
                  <a:srgbClr val="037084"/>
                </a:solidFill>
                <a:latin typeface="Bell MT" panose="02020503060305020303" pitchFamily="18" charset="0"/>
              </a:rPr>
              <a:t>Automation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D7E77DE-7F34-4B74-97F9-AE284523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09" b="6368"/>
          <a:stretch/>
        </p:blipFill>
        <p:spPr bwMode="auto">
          <a:xfrm>
            <a:off x="1658028" y="2127383"/>
            <a:ext cx="8495240" cy="301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583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>
            <a:extLst>
              <a:ext uri="{FF2B5EF4-FFF2-40B4-BE49-F238E27FC236}">
                <a16:creationId xmlns:a16="http://schemas.microsoft.com/office/drawing/2014/main" id="{693A6C47-152D-4F36-8BB3-8B0C3EF3FB55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037084"/>
          </a:solidFill>
          <a:ln>
            <a:solidFill>
              <a:srgbClr val="0370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AD343A9-7310-4266-9761-DFB9931451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t="26099" r="6424" b="27788"/>
          <a:stretch/>
        </p:blipFill>
        <p:spPr>
          <a:xfrm>
            <a:off x="130646" y="-11398"/>
            <a:ext cx="1344858" cy="739834"/>
          </a:xfrm>
          <a:prstGeom prst="rect">
            <a:avLst/>
          </a:prstGeom>
        </p:spPr>
      </p:pic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1B55939F-90BD-4426-B95B-A0314720D5D9}"/>
              </a:ext>
            </a:extLst>
          </p:cNvPr>
          <p:cNvCxnSpPr>
            <a:cxnSpLocks/>
          </p:cNvCxnSpPr>
          <p:nvPr/>
        </p:nvCxnSpPr>
        <p:spPr>
          <a:xfrm flipH="1">
            <a:off x="-1214434" y="742950"/>
            <a:ext cx="1923025" cy="89"/>
          </a:xfrm>
          <a:prstGeom prst="line">
            <a:avLst/>
          </a:prstGeom>
          <a:ln w="825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>
            <a:extLst>
              <a:ext uri="{FF2B5EF4-FFF2-40B4-BE49-F238E27FC236}">
                <a16:creationId xmlns:a16="http://schemas.microsoft.com/office/drawing/2014/main" id="{E2B873CB-1214-4587-9D2B-EB624CFC4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3AFC4FAA-C0E6-4C0B-8F60-5508AB8E81BD}"/>
              </a:ext>
            </a:extLst>
          </p:cNvPr>
          <p:cNvCxnSpPr/>
          <p:nvPr/>
        </p:nvCxnSpPr>
        <p:spPr>
          <a:xfrm flipH="1">
            <a:off x="0" y="742950"/>
            <a:ext cx="12192000" cy="0"/>
          </a:xfrm>
          <a:prstGeom prst="line">
            <a:avLst/>
          </a:prstGeom>
          <a:ln w="82550">
            <a:solidFill>
              <a:srgbClr val="0370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4CC5D67-A6AD-47EF-BFA7-272C70DF1D07}"/>
              </a:ext>
            </a:extLst>
          </p:cNvPr>
          <p:cNvSpPr txBox="1"/>
          <p:nvPr/>
        </p:nvSpPr>
        <p:spPr>
          <a:xfrm>
            <a:off x="8114537" y="-292"/>
            <a:ext cx="40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>
                <a:solidFill>
                  <a:srgbClr val="037084"/>
                </a:solidFill>
                <a:latin typeface="Bell MT" panose="02020503060305020303" pitchFamily="18" charset="0"/>
              </a:rPr>
              <a:t>Il </a:t>
            </a:r>
            <a:r>
              <a:rPr lang="it-IT" sz="4000" i="1" dirty="0" err="1">
                <a:solidFill>
                  <a:srgbClr val="037084"/>
                </a:solidFill>
                <a:latin typeface="Bell MT" panose="02020503060305020303" pitchFamily="18" charset="0"/>
              </a:rPr>
              <a:t>DevOps</a:t>
            </a:r>
            <a:r>
              <a:rPr lang="it-IT" sz="4000" i="1" dirty="0">
                <a:solidFill>
                  <a:srgbClr val="037084"/>
                </a:solidFill>
                <a:latin typeface="Bell MT" panose="02020503060305020303" pitchFamily="18" charset="0"/>
              </a:rPr>
              <a:t> è servito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219CF58-77B8-4721-A9B2-D90BEDE137C3}"/>
              </a:ext>
            </a:extLst>
          </p:cNvPr>
          <p:cNvSpPr txBox="1"/>
          <p:nvPr/>
        </p:nvSpPr>
        <p:spPr>
          <a:xfrm>
            <a:off x="130646" y="904308"/>
            <a:ext cx="4926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i="1" dirty="0" err="1">
                <a:solidFill>
                  <a:srgbClr val="037084"/>
                </a:solidFill>
                <a:latin typeface="Bell MT" panose="02020503060305020303" pitchFamily="18" charset="0"/>
              </a:rPr>
              <a:t>GITFlow</a:t>
            </a:r>
            <a:endParaRPr lang="it-IT" sz="4000" i="1" dirty="0">
              <a:solidFill>
                <a:srgbClr val="037084"/>
              </a:solidFill>
              <a:latin typeface="Bell MT" panose="02020503060305020303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ED28728-DEC5-46C4-BE1A-929F3A44B4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504" y="1773463"/>
            <a:ext cx="8201747" cy="424386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F9D2099D-9EF7-4EFB-8413-C03844E59AE4}"/>
              </a:ext>
            </a:extLst>
          </p:cNvPr>
          <p:cNvSpPr/>
          <p:nvPr/>
        </p:nvSpPr>
        <p:spPr>
          <a:xfrm>
            <a:off x="2097741" y="4988859"/>
            <a:ext cx="1869142" cy="2829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sviluppo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9A37492-A252-4BFA-843B-D912804A1B56}"/>
              </a:ext>
            </a:extLst>
          </p:cNvPr>
          <p:cNvSpPr txBox="1"/>
          <p:nvPr/>
        </p:nvSpPr>
        <p:spPr>
          <a:xfrm>
            <a:off x="2420470" y="4892105"/>
            <a:ext cx="807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Sviluppo</a:t>
            </a:r>
          </a:p>
        </p:txBody>
      </p:sp>
    </p:spTree>
    <p:extLst>
      <p:ext uri="{BB962C8B-B14F-4D97-AF65-F5344CB8AC3E}">
        <p14:creationId xmlns:p14="http://schemas.microsoft.com/office/powerpoint/2010/main" val="57401572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4605</TotalTime>
  <Words>158</Words>
  <Application>Microsoft Office PowerPoint</Application>
  <PresentationFormat>Widescreen</PresentationFormat>
  <Paragraphs>67</Paragraphs>
  <Slides>15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Arial</vt:lpstr>
      <vt:lpstr>Bell MT</vt:lpstr>
      <vt:lpstr>Calibri</vt:lpstr>
      <vt:lpstr>Calibri Light</vt:lpstr>
      <vt:lpstr>Segoe UI Historic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De-Monolithic Approach Clouds &amp; Microservices</dc:title>
  <dc:creator>Benedetti Valerio</dc:creator>
  <cp:lastModifiedBy>Gabriele Mazzocca</cp:lastModifiedBy>
  <cp:revision>207</cp:revision>
  <dcterms:created xsi:type="dcterms:W3CDTF">2019-09-18T14:18:50Z</dcterms:created>
  <dcterms:modified xsi:type="dcterms:W3CDTF">2020-05-05T12:00:56Z</dcterms:modified>
</cp:coreProperties>
</file>