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6" r:id="rId1"/>
  </p:sldMasterIdLst>
  <p:notesMasterIdLst>
    <p:notesMasterId r:id="rId20"/>
  </p:notesMasterIdLst>
  <p:sldIdLst>
    <p:sldId id="340" r:id="rId2"/>
    <p:sldId id="385" r:id="rId3"/>
    <p:sldId id="368" r:id="rId4"/>
    <p:sldId id="370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80" r:id="rId13"/>
    <p:sldId id="381" r:id="rId14"/>
    <p:sldId id="383" r:id="rId15"/>
    <p:sldId id="382" r:id="rId16"/>
    <p:sldId id="384" r:id="rId17"/>
    <p:sldId id="264" r:id="rId18"/>
    <p:sldId id="265" r:id="rId19"/>
  </p:sldIdLst>
  <p:sldSz cx="12192000" cy="6858000"/>
  <p:notesSz cx="6858000" cy="9144000"/>
  <p:embeddedFontLst>
    <p:embeddedFont>
      <p:font typeface="Bell MT" panose="02020503060305020303" pitchFamily="18" charset="0"/>
      <p:regular r:id="rId21"/>
      <p:bold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Edwardian Script ITC" panose="030303020407070D0804" pitchFamily="66" charset="0"/>
      <p:regular r:id="rId30"/>
    </p:embeddedFont>
    <p:embeddedFont>
      <p:font typeface="Montserrat" panose="020B060402020202020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cardi matteo" initials="rm" lastIdx="2" clrIdx="0">
    <p:extLst>
      <p:ext uri="{19B8F6BF-5375-455C-9EA6-DF929625EA0E}">
        <p15:presenceInfo xmlns:p15="http://schemas.microsoft.com/office/powerpoint/2012/main" userId="S::m.riccardi@almaviva.it::7af25317-4f86-437a-9b0e-e63164be60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3EA5"/>
    <a:srgbClr val="67217A"/>
    <a:srgbClr val="6903F1"/>
    <a:srgbClr val="5304F0"/>
    <a:srgbClr val="9C04F0"/>
    <a:srgbClr val="9716DE"/>
    <a:srgbClr val="2993CA"/>
    <a:srgbClr val="606060"/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3544" autoAdjust="0"/>
  </p:normalViewPr>
  <p:slideViewPr>
    <p:cSldViewPr snapToGrid="0">
      <p:cViewPr>
        <p:scale>
          <a:sx n="75" d="100"/>
          <a:sy n="75" d="100"/>
        </p:scale>
        <p:origin x="24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260FC-A43F-4C03-BB77-5E1FC9740B2A}" type="datetimeFigureOut">
              <a:rPr lang="en-CA" smtClean="0"/>
              <a:t>2019-12-18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D16D-DFD9-4D53-A9DF-C93E80899220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4661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5245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3621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703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895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7159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035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11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94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33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41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903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221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7843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60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93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09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89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5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75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0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7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2019-12-18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03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2019-12-18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35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2019-12-18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735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855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53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4D16F-0C71-47C9-A050-9B0FECE7C131}" type="datetimeFigureOut">
              <a:rPr lang="en-CA" smtClean="0"/>
              <a:t>2019-12-18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26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sharpcoding.i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sharpcoding.it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s://www.owasp.org/index.php/Top_10-2017_A10-Insufficient_Logging%26Monito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wasp.org/index.php/Top_10-2017_A3-Sensitive_Data_Exposure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sharpcoding.i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sharpcoding.i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sharpcoding.i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hyperlink" Target="http://www.sharpcoding.i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sharpcoding.it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linkedin.com/company/sharpcoding/" TargetMode="External"/><Relationship Id="rId7" Type="http://schemas.openxmlformats.org/officeDocument/2006/relationships/hyperlink" Target="https://github.com/sharpcode-i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hyperlink" Target="https://twitter.com/SharpCoding1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hyperlink" Target="https://www.facebook.com/groups/65385454507252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hyperlink" Target="http://www.sharpcoding.it/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fabiomannis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hyperlink" Target="http://www.sharpcoding.it/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sharpcoding.i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sharpcoding.i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sharpcoding.i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hyperlink" Target="http://www.sharpcoding.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sharpcoding.i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sharpcoding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0" y="0"/>
            <a:ext cx="11450782" cy="6858000"/>
          </a:xfrm>
          <a:custGeom>
            <a:avLst/>
            <a:gdLst>
              <a:gd name="T0" fmla="*/ 1837 w 2407"/>
              <a:gd name="T1" fmla="*/ 1440 h 1440"/>
              <a:gd name="T2" fmla="*/ 1566 w 2407"/>
              <a:gd name="T3" fmla="*/ 1098 h 1440"/>
              <a:gd name="T4" fmla="*/ 1566 w 2407"/>
              <a:gd name="T5" fmla="*/ 1049 h 1440"/>
              <a:gd name="T6" fmla="*/ 2407 w 2407"/>
              <a:gd name="T7" fmla="*/ 0 h 1440"/>
              <a:gd name="T8" fmla="*/ 0 w 2407"/>
              <a:gd name="T9" fmla="*/ 0 h 1440"/>
              <a:gd name="T10" fmla="*/ 0 w 2407"/>
              <a:gd name="T11" fmla="*/ 1440 h 1440"/>
              <a:gd name="T12" fmla="*/ 1837 w 2407"/>
              <a:gd name="T13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7" h="1440">
                <a:moveTo>
                  <a:pt x="1837" y="1440"/>
                </a:moveTo>
                <a:cubicBezTo>
                  <a:pt x="1566" y="1098"/>
                  <a:pt x="1566" y="1098"/>
                  <a:pt x="1566" y="1098"/>
                </a:cubicBezTo>
                <a:cubicBezTo>
                  <a:pt x="1555" y="1084"/>
                  <a:pt x="1555" y="1062"/>
                  <a:pt x="1566" y="1049"/>
                </a:cubicBezTo>
                <a:cubicBezTo>
                  <a:pt x="2407" y="0"/>
                  <a:pt x="2407" y="0"/>
                  <a:pt x="240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40"/>
                  <a:pt x="0" y="1440"/>
                  <a:pt x="0" y="1440"/>
                </a:cubicBezTo>
                <a:cubicBezTo>
                  <a:pt x="1837" y="1440"/>
                  <a:pt x="1837" y="1440"/>
                  <a:pt x="1837" y="1440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134"/>
          <p:cNvSpPr>
            <a:spLocks noChangeArrowheads="1"/>
          </p:cNvSpPr>
          <p:nvPr/>
        </p:nvSpPr>
        <p:spPr bwMode="auto">
          <a:xfrm>
            <a:off x="-1" y="1481959"/>
            <a:ext cx="12192001" cy="171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magine 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F94390A2-0EE4-48BD-B728-021B08DD2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81" y="4322321"/>
            <a:ext cx="3435800" cy="1332229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EABDC6A0-D8C4-4469-9440-1BB968E01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1348"/>
            <a:ext cx="5129645" cy="1154829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85764EBA-BBA1-45D5-BF84-8D5540EA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03" y="1558740"/>
            <a:ext cx="5172884" cy="156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B6F7BEC-3FFA-4DE3-B3CE-9D1FF7AABA8B}"/>
              </a:ext>
            </a:extLst>
          </p:cNvPr>
          <p:cNvSpPr/>
          <p:nvPr/>
        </p:nvSpPr>
        <p:spPr>
          <a:xfrm>
            <a:off x="1" y="3214892"/>
            <a:ext cx="8879840" cy="584775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                              </a:t>
            </a:r>
            <a:r>
              <a:rPr lang="it-IT" sz="3200" spc="300" dirty="0">
                <a:solidFill>
                  <a:schemeClr val="bg1"/>
                </a:solidFill>
              </a:rPr>
              <a:t>Extreme </a:t>
            </a:r>
            <a:r>
              <a:rPr lang="it-IT" sz="3200" spc="300" dirty="0" err="1">
                <a:solidFill>
                  <a:schemeClr val="bg1"/>
                </a:solidFill>
              </a:rPr>
              <a:t>Exception</a:t>
            </a:r>
            <a:r>
              <a:rPr lang="it-IT" sz="3200" spc="300" dirty="0">
                <a:solidFill>
                  <a:schemeClr val="bg1"/>
                </a:solidFill>
              </a:rPr>
              <a:t> </a:t>
            </a:r>
            <a:r>
              <a:rPr lang="it-IT" sz="3200" spc="300" dirty="0" err="1">
                <a:solidFill>
                  <a:schemeClr val="bg1"/>
                </a:solidFill>
              </a:rPr>
              <a:t>handling</a:t>
            </a:r>
            <a:r>
              <a:rPr lang="it-IT" sz="3200" spc="300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370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5297649" cy="722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5297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Best practice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B7A3B-479E-4AEE-A92B-1F966C67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51" y="3024637"/>
            <a:ext cx="110490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dirty="0">
                <a:solidFill>
                  <a:srgbClr val="C00000"/>
                </a:solidFill>
              </a:rPr>
              <a:t>Progettare le classi in modo da evitare le eccezioni</a:t>
            </a:r>
            <a:endParaRPr lang="it-IT" sz="4000" b="1" dirty="0">
              <a:solidFill>
                <a:srgbClr val="C00000"/>
              </a:solidFill>
              <a:latin typeface="Montserrat" panose="020B0604020202020204" charset="0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</a:pPr>
            <a:endParaRPr lang="it-IT" sz="6200" dirty="0">
              <a:latin typeface="Montserrat" panose="020B0604020202020204" charset="0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</a:pPr>
            <a:endParaRPr lang="it-IT" sz="6200" dirty="0">
              <a:latin typeface="Montserrat" panose="020B0604020202020204" charset="0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</a:pPr>
            <a:endParaRPr lang="it-IT" sz="7200" dirty="0">
              <a:latin typeface="Montserrat" panose="020B0604020202020204" charset="0"/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2044095-597D-4799-B23F-DCE038A0E7E9}"/>
              </a:ext>
            </a:extLst>
          </p:cNvPr>
          <p:cNvSpPr txBox="1">
            <a:spLocks/>
          </p:cNvSpPr>
          <p:nvPr/>
        </p:nvSpPr>
        <p:spPr>
          <a:xfrm>
            <a:off x="873058" y="1912251"/>
            <a:ext cx="10515600" cy="382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BDA28F7-B38D-4780-8D5F-D781F3CE040E}"/>
              </a:ext>
            </a:extLst>
          </p:cNvPr>
          <p:cNvSpPr txBox="1"/>
          <p:nvPr/>
        </p:nvSpPr>
        <p:spPr>
          <a:xfrm>
            <a:off x="5123322" y="17715"/>
            <a:ext cx="46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Extreme Exception handling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399BD3D-9171-49C3-A5C2-30D367449C4D}"/>
              </a:ext>
            </a:extLst>
          </p:cNvPr>
          <p:cNvSpPr/>
          <p:nvPr/>
        </p:nvSpPr>
        <p:spPr>
          <a:xfrm>
            <a:off x="10263720" y="-3880"/>
            <a:ext cx="1885174" cy="67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D195DA2-DF67-437B-9D05-6B1CBEB68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477" y="74048"/>
            <a:ext cx="1612617" cy="52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89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8514080" cy="722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833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Tracciare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gli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errori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al tempo 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della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GDPR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B7A3B-479E-4AEE-A92B-1F966C67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51" y="3024637"/>
            <a:ext cx="11049000" cy="1110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dirty="0">
                <a:solidFill>
                  <a:srgbClr val="C00000"/>
                </a:solidFill>
              </a:rPr>
              <a:t>E una volta lanciata un eccezione che ci faccio???</a:t>
            </a:r>
            <a:endParaRPr lang="it-IT" sz="4000" b="1" dirty="0">
              <a:solidFill>
                <a:srgbClr val="C00000"/>
              </a:solidFill>
              <a:latin typeface="Montserrat" panose="020B0604020202020204" charset="0"/>
              <a:sym typeface="Wingdings" panose="05000000000000000000" pitchFamily="2" charset="2"/>
            </a:endParaRPr>
          </a:p>
          <a:p>
            <a:pPr marL="0" indent="0">
              <a:lnSpc>
                <a:spcPct val="170000"/>
              </a:lnSpc>
              <a:buNone/>
            </a:pPr>
            <a:endParaRPr lang="it-IT" sz="6200" dirty="0">
              <a:latin typeface="Montserrat" panose="020B0604020202020204" charset="0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</a:pPr>
            <a:endParaRPr lang="it-IT" sz="6200" dirty="0">
              <a:latin typeface="Montserrat" panose="020B0604020202020204" charset="0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</a:pPr>
            <a:endParaRPr lang="it-IT" sz="7200" dirty="0">
              <a:latin typeface="Montserrat" panose="020B0604020202020204" charset="0"/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2044095-597D-4799-B23F-DCE038A0E7E9}"/>
              </a:ext>
            </a:extLst>
          </p:cNvPr>
          <p:cNvSpPr txBox="1">
            <a:spLocks/>
          </p:cNvSpPr>
          <p:nvPr/>
        </p:nvSpPr>
        <p:spPr>
          <a:xfrm>
            <a:off x="873058" y="1912251"/>
            <a:ext cx="10515600" cy="382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685A988-5590-45B4-A57D-12A05048E481}"/>
              </a:ext>
            </a:extLst>
          </p:cNvPr>
          <p:cNvSpPr txBox="1"/>
          <p:nvPr/>
        </p:nvSpPr>
        <p:spPr>
          <a:xfrm>
            <a:off x="5123322" y="17715"/>
            <a:ext cx="46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Extreme Exception handling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2CCC7AB-EE10-4EB9-BEFB-4216F8BA6522}"/>
              </a:ext>
            </a:extLst>
          </p:cNvPr>
          <p:cNvSpPr/>
          <p:nvPr/>
        </p:nvSpPr>
        <p:spPr>
          <a:xfrm>
            <a:off x="10263720" y="-3880"/>
            <a:ext cx="1885174" cy="67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6922C13-0E6D-44EC-AE28-0ED10F40E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477" y="74048"/>
            <a:ext cx="1612617" cy="52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18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8514080" cy="722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833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Tracciare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gli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errori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al tempo 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della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GDPR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B7A3B-479E-4AEE-A92B-1F966C67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95" y="3560956"/>
            <a:ext cx="11049000" cy="111048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it-IT" sz="6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B0604020202020204" charset="0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https://www.owasp.org/index.php/Top_10-2017_A3-Sensitive_Data_Exposure</a:t>
            </a:r>
            <a:endParaRPr lang="it-IT" sz="6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20B0604020202020204" charset="0"/>
              <a:sym typeface="Wingdings" panose="05000000000000000000" pitchFamily="2" charset="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it-IT" sz="6400" dirty="0">
                <a:latin typeface="Montserrat" panose="020B0604020202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https://www.owasp.org/index.php/Top_10-2017_A10-Insufficient_Logging%26Monitoring</a:t>
            </a:r>
            <a:endParaRPr lang="it-IT" sz="6400" dirty="0">
              <a:latin typeface="Montserrat" panose="020B0604020202020204" charset="0"/>
              <a:sym typeface="Wingdings" panose="05000000000000000000" pitchFamily="2" charset="2"/>
            </a:endParaRPr>
          </a:p>
          <a:p>
            <a:pPr marL="0" indent="0">
              <a:lnSpc>
                <a:spcPct val="170000"/>
              </a:lnSpc>
              <a:buNone/>
            </a:pPr>
            <a:endParaRPr lang="it-IT" sz="7200" dirty="0">
              <a:latin typeface="Montserrat" panose="020B0604020202020204" charset="0"/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2044095-597D-4799-B23F-DCE038A0E7E9}"/>
              </a:ext>
            </a:extLst>
          </p:cNvPr>
          <p:cNvSpPr txBox="1">
            <a:spLocks/>
          </p:cNvSpPr>
          <p:nvPr/>
        </p:nvSpPr>
        <p:spPr>
          <a:xfrm>
            <a:off x="873058" y="1912251"/>
            <a:ext cx="10515600" cy="382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A674BA-8B14-481A-A5CE-144FCBFB69DD}"/>
              </a:ext>
            </a:extLst>
          </p:cNvPr>
          <p:cNvSpPr txBox="1"/>
          <p:nvPr/>
        </p:nvSpPr>
        <p:spPr>
          <a:xfrm>
            <a:off x="4748747" y="2289015"/>
            <a:ext cx="2241333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</a:rPr>
              <a:t>OWASP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9A275B-A3E6-47F2-B3F4-15F648B8B799}"/>
              </a:ext>
            </a:extLst>
          </p:cNvPr>
          <p:cNvSpPr txBox="1"/>
          <p:nvPr/>
        </p:nvSpPr>
        <p:spPr>
          <a:xfrm>
            <a:off x="5123322" y="17715"/>
            <a:ext cx="46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Extreme Exception handling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BB29D62-AC4E-49C8-8F29-03370E5ABB53}"/>
              </a:ext>
            </a:extLst>
          </p:cNvPr>
          <p:cNvSpPr/>
          <p:nvPr/>
        </p:nvSpPr>
        <p:spPr>
          <a:xfrm>
            <a:off x="10263720" y="-3880"/>
            <a:ext cx="1885174" cy="67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906B041-91EB-4CA0-9205-11292ED3BA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5477" y="74048"/>
            <a:ext cx="1612617" cy="52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73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8514080" cy="722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833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Tracciare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gli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errori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al tempo 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della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GDPR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B7A3B-479E-4AEE-A92B-1F966C67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95" y="2760353"/>
            <a:ext cx="11049000" cy="111048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it-IT" sz="7200" dirty="0">
                <a:latin typeface="Montserrat" panose="020B0604020202020204" charset="0"/>
                <a:sym typeface="Wingdings" panose="05000000000000000000" pitchFamily="2" charset="2"/>
              </a:rPr>
              <a:t>DATA PROTECTION</a:t>
            </a:r>
          </a:p>
          <a:p>
            <a:pPr>
              <a:lnSpc>
                <a:spcPct val="170000"/>
              </a:lnSpc>
            </a:pPr>
            <a:r>
              <a:rPr lang="it-IT" sz="7200" dirty="0">
                <a:latin typeface="Montserrat" panose="020B0604020202020204" charset="0"/>
                <a:sym typeface="Wingdings" panose="05000000000000000000" pitchFamily="2" charset="2"/>
              </a:rPr>
              <a:t>DATA PROTECTION BY DESIGN</a:t>
            </a:r>
          </a:p>
          <a:p>
            <a:pPr lvl="1">
              <a:lnSpc>
                <a:spcPct val="170000"/>
              </a:lnSpc>
            </a:pPr>
            <a:r>
              <a:rPr lang="it-IT" sz="6800" dirty="0">
                <a:latin typeface="Montserrat" panose="020B0604020202020204" charset="0"/>
                <a:sym typeface="Wingdings" panose="05000000000000000000" pitchFamily="2" charset="2"/>
              </a:rPr>
              <a:t>Limitare accesso i dati sono un «bene»</a:t>
            </a:r>
          </a:p>
          <a:p>
            <a:pPr lvl="1">
              <a:lnSpc>
                <a:spcPct val="170000"/>
              </a:lnSpc>
            </a:pPr>
            <a:r>
              <a:rPr lang="it-IT" sz="6800" dirty="0">
                <a:latin typeface="Montserrat" panose="020B0604020202020204" charset="0"/>
                <a:sym typeface="Wingdings" panose="05000000000000000000" pitchFamily="2" charset="2"/>
              </a:rPr>
              <a:t>Mantenere l’accuratezza del dato</a:t>
            </a:r>
          </a:p>
          <a:p>
            <a:pPr lvl="1">
              <a:lnSpc>
                <a:spcPct val="170000"/>
              </a:lnSpc>
            </a:pPr>
            <a:r>
              <a:rPr lang="it-IT" sz="6800" dirty="0">
                <a:latin typeface="Montserrat" panose="020B0604020202020204" charset="0"/>
                <a:sym typeface="Wingdings" panose="05000000000000000000" pitchFamily="2" charset="2"/>
              </a:rPr>
              <a:t>Minimizzare o anonimizzare i dati personali</a:t>
            </a:r>
          </a:p>
          <a:p>
            <a:pPr lvl="1">
              <a:lnSpc>
                <a:spcPct val="170000"/>
              </a:lnSpc>
            </a:pPr>
            <a:r>
              <a:rPr lang="it-IT" sz="6800" dirty="0">
                <a:latin typeface="Montserrat" panose="020B0604020202020204" charset="0"/>
                <a:sym typeface="Wingdings" panose="05000000000000000000" pitchFamily="2" charset="2"/>
              </a:rPr>
              <a:t>Separare i dati dal progetto</a:t>
            </a:r>
          </a:p>
          <a:p>
            <a:pPr lvl="1">
              <a:lnSpc>
                <a:spcPct val="170000"/>
              </a:lnSpc>
            </a:pPr>
            <a:r>
              <a:rPr lang="it-IT" sz="6800" dirty="0">
                <a:latin typeface="Montserrat" panose="020B0604020202020204" charset="0"/>
                <a:sym typeface="Wingdings" panose="05000000000000000000" pitchFamily="2" charset="2"/>
              </a:rPr>
              <a:t>Mettere in sicurezza i dati (</a:t>
            </a:r>
            <a:r>
              <a:rPr lang="it-IT" sz="6800" dirty="0" err="1">
                <a:latin typeface="Montserrat" panose="020B0604020202020204" charset="0"/>
                <a:sym typeface="Wingdings" panose="05000000000000000000" pitchFamily="2" charset="2"/>
              </a:rPr>
              <a:t>Encrypt</a:t>
            </a:r>
            <a:r>
              <a:rPr lang="it-IT" sz="6800" dirty="0">
                <a:latin typeface="Montserrat" panose="020B0604020202020204" charset="0"/>
                <a:sym typeface="Wingdings" panose="05000000000000000000" pitchFamily="2" charset="2"/>
              </a:rPr>
              <a:t> e </a:t>
            </a:r>
            <a:r>
              <a:rPr lang="it-IT" sz="6800" dirty="0" err="1">
                <a:latin typeface="Montserrat" panose="020B0604020202020204" charset="0"/>
                <a:sym typeface="Wingdings" panose="05000000000000000000" pitchFamily="2" charset="2"/>
              </a:rPr>
              <a:t>Pseudonym</a:t>
            </a:r>
            <a:r>
              <a:rPr lang="it-IT" sz="6800" dirty="0">
                <a:latin typeface="Montserrat" panose="020B0604020202020204" charset="0"/>
                <a:sym typeface="Wingdings" panose="05000000000000000000" pitchFamily="2" charset="2"/>
              </a:rPr>
              <a:t>)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2044095-597D-4799-B23F-DCE038A0E7E9}"/>
              </a:ext>
            </a:extLst>
          </p:cNvPr>
          <p:cNvSpPr txBox="1">
            <a:spLocks/>
          </p:cNvSpPr>
          <p:nvPr/>
        </p:nvSpPr>
        <p:spPr>
          <a:xfrm>
            <a:off x="873058" y="1912251"/>
            <a:ext cx="10515600" cy="382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A674BA-8B14-481A-A5CE-144FCBFB69DD}"/>
              </a:ext>
            </a:extLst>
          </p:cNvPr>
          <p:cNvSpPr txBox="1"/>
          <p:nvPr/>
        </p:nvSpPr>
        <p:spPr>
          <a:xfrm>
            <a:off x="5093028" y="1833804"/>
            <a:ext cx="1784133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</a:rPr>
              <a:t>GDPR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2E35262-5A84-4895-A04E-3DE03AB78476}"/>
              </a:ext>
            </a:extLst>
          </p:cNvPr>
          <p:cNvSpPr txBox="1"/>
          <p:nvPr/>
        </p:nvSpPr>
        <p:spPr>
          <a:xfrm>
            <a:off x="5123322" y="17715"/>
            <a:ext cx="46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Extreme Exception handling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7BA757F-F8D4-4CA6-B4F2-22CB69E0C173}"/>
              </a:ext>
            </a:extLst>
          </p:cNvPr>
          <p:cNvSpPr/>
          <p:nvPr/>
        </p:nvSpPr>
        <p:spPr>
          <a:xfrm>
            <a:off x="10263720" y="-3880"/>
            <a:ext cx="1885174" cy="67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9EF8470-7FD8-48F0-88E3-F9C511335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477" y="74048"/>
            <a:ext cx="1612617" cy="52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46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8514080" cy="722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833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Gestire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il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tutto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ai tempi 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dei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microservizi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B7A3B-479E-4AEE-A92B-1F966C67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95" y="2760353"/>
            <a:ext cx="11049000" cy="1110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2044095-597D-4799-B23F-DCE038A0E7E9}"/>
              </a:ext>
            </a:extLst>
          </p:cNvPr>
          <p:cNvSpPr txBox="1">
            <a:spLocks/>
          </p:cNvSpPr>
          <p:nvPr/>
        </p:nvSpPr>
        <p:spPr>
          <a:xfrm>
            <a:off x="873058" y="1912251"/>
            <a:ext cx="10515600" cy="382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959473-48FA-4942-B32F-8818D384B141}"/>
              </a:ext>
            </a:extLst>
          </p:cNvPr>
          <p:cNvSpPr txBox="1"/>
          <p:nvPr/>
        </p:nvSpPr>
        <p:spPr>
          <a:xfrm>
            <a:off x="1026669" y="1972752"/>
            <a:ext cx="99480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Correlate le operazioni con un unico ID (</a:t>
            </a:r>
            <a:r>
              <a:rPr lang="it-IT" dirty="0" err="1"/>
              <a:t>request</a:t>
            </a:r>
            <a:r>
              <a:rPr lang="it-IT" dirty="0"/>
              <a:t> and </a:t>
            </a:r>
            <a:r>
              <a:rPr lang="it-IT" dirty="0" err="1"/>
              <a:t>response</a:t>
            </a:r>
            <a:r>
              <a:rPr lang="it-IT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Inviare gli errori ad un servizio centralizzato ad hoc (una coda?)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Decorare la vostra </a:t>
            </a:r>
            <a:r>
              <a:rPr lang="it-IT" dirty="0" err="1"/>
              <a:t>request</a:t>
            </a:r>
            <a:r>
              <a:rPr lang="it-IT" dirty="0"/>
              <a:t> con i dati di contesto (progettate le vostre classi per esporre solo i dati necessari)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Loggare localmente!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Strutturare i vostri log in modo che siano flessibili (</a:t>
            </a:r>
            <a:r>
              <a:rPr lang="it-IT" dirty="0" err="1"/>
              <a:t>json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6472E8-D5D8-44AC-9275-E6AF6601F04A}"/>
              </a:ext>
            </a:extLst>
          </p:cNvPr>
          <p:cNvSpPr txBox="1"/>
          <p:nvPr/>
        </p:nvSpPr>
        <p:spPr>
          <a:xfrm>
            <a:off x="5123322" y="17715"/>
            <a:ext cx="46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Extreme Exception handling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E026A3C-64EF-4F6B-8AB3-B184083F0398}"/>
              </a:ext>
            </a:extLst>
          </p:cNvPr>
          <p:cNvSpPr/>
          <p:nvPr/>
        </p:nvSpPr>
        <p:spPr>
          <a:xfrm>
            <a:off x="10263720" y="-3880"/>
            <a:ext cx="1885174" cy="67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671DCEF-F9BB-446A-80D2-319868CA2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477" y="74048"/>
            <a:ext cx="1612617" cy="52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36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8514080" cy="722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833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>
                <a:solidFill>
                  <a:schemeClr val="bg1"/>
                </a:solidFill>
              </a:rPr>
              <a:t>Un po di codice (ma poco poco  )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B7A3B-479E-4AEE-A92B-1F966C67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95" y="2760353"/>
            <a:ext cx="11049000" cy="1110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2044095-597D-4799-B23F-DCE038A0E7E9}"/>
              </a:ext>
            </a:extLst>
          </p:cNvPr>
          <p:cNvSpPr txBox="1">
            <a:spLocks/>
          </p:cNvSpPr>
          <p:nvPr/>
        </p:nvSpPr>
        <p:spPr>
          <a:xfrm>
            <a:off x="873058" y="1912251"/>
            <a:ext cx="10515600" cy="382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21F4D6-8390-4F4F-9757-6C0617F4D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545" y="1880111"/>
            <a:ext cx="4229100" cy="398145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34ACC5E-7733-4C51-8DE6-7FBA90814F46}"/>
              </a:ext>
            </a:extLst>
          </p:cNvPr>
          <p:cNvSpPr txBox="1"/>
          <p:nvPr/>
        </p:nvSpPr>
        <p:spPr>
          <a:xfrm>
            <a:off x="5123322" y="17715"/>
            <a:ext cx="46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Extreme Exception handling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2DAE557-1A52-4DBF-9B5A-72E3868C1D13}"/>
              </a:ext>
            </a:extLst>
          </p:cNvPr>
          <p:cNvSpPr/>
          <p:nvPr/>
        </p:nvSpPr>
        <p:spPr>
          <a:xfrm>
            <a:off x="10263720" y="-3880"/>
            <a:ext cx="1885174" cy="67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7600493-F9B8-4A11-AF0D-591C15EF8E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5477" y="74048"/>
            <a:ext cx="1612617" cy="52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21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B7A3B-479E-4AEE-A92B-1F966C67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95" y="2760353"/>
            <a:ext cx="11049000" cy="1110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2044095-597D-4799-B23F-DCE038A0E7E9}"/>
              </a:ext>
            </a:extLst>
          </p:cNvPr>
          <p:cNvSpPr txBox="1">
            <a:spLocks/>
          </p:cNvSpPr>
          <p:nvPr/>
        </p:nvSpPr>
        <p:spPr>
          <a:xfrm>
            <a:off x="873058" y="1912251"/>
            <a:ext cx="10515600" cy="382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34ACC5E-7733-4C51-8DE6-7FBA90814F46}"/>
              </a:ext>
            </a:extLst>
          </p:cNvPr>
          <p:cNvSpPr txBox="1"/>
          <p:nvPr/>
        </p:nvSpPr>
        <p:spPr>
          <a:xfrm>
            <a:off x="5123322" y="17715"/>
            <a:ext cx="46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Extreme Exception handling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2DAE557-1A52-4DBF-9B5A-72E3868C1D13}"/>
              </a:ext>
            </a:extLst>
          </p:cNvPr>
          <p:cNvSpPr/>
          <p:nvPr/>
        </p:nvSpPr>
        <p:spPr>
          <a:xfrm>
            <a:off x="10263720" y="-3880"/>
            <a:ext cx="1885174" cy="67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7600493-F9B8-4A11-AF0D-591C15EF8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477" y="74048"/>
            <a:ext cx="1612617" cy="5289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63C725-FB44-429A-AB9F-B07DD4CEE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73" y="1146163"/>
            <a:ext cx="6450869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 dei saluti…. 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it-IT" altLang="it-IT" sz="4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tinyurl.com/</a:t>
            </a:r>
            <a:r>
              <a:rPr kumimoji="0" lang="it-IT" altLang="it-IT" sz="4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binariof</a:t>
            </a:r>
            <a:r>
              <a:rPr kumimoji="0" lang="it-IT" altLang="it-IT" sz="4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-event</a:t>
            </a:r>
            <a:r>
              <a:rPr kumimoji="0" lang="it-IT" altLang="it-IT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Immagine che contiene nero, disegnando&#10;&#10;Descrizione generata automaticamente">
            <a:extLst>
              <a:ext uri="{FF2B5EF4-FFF2-40B4-BE49-F238E27FC236}">
                <a16:creationId xmlns:a16="http://schemas.microsoft.com/office/drawing/2014/main" id="{449C5CF8-B41D-4AFE-A0E5-9ACEFDE87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05" y="1113720"/>
            <a:ext cx="4249899" cy="424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8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67EDA606-A615-4B6F-AEA2-21776F73F64D}"/>
              </a:ext>
            </a:extLst>
          </p:cNvPr>
          <p:cNvSpPr/>
          <p:nvPr/>
        </p:nvSpPr>
        <p:spPr>
          <a:xfrm>
            <a:off x="-1401812" y="-1010766"/>
            <a:ext cx="7272525" cy="6889762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D5E3F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Immagine 23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CD010BEB-9165-4DD3-84DF-F41691058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313" y="-376030"/>
            <a:ext cx="6255026" cy="6255026"/>
          </a:xfrm>
          <a:prstGeom prst="rect">
            <a:avLst/>
          </a:prstGeom>
          <a:noFill/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72F3CD0-E522-4ACA-99D1-972CFF3B1C9F}"/>
              </a:ext>
            </a:extLst>
          </p:cNvPr>
          <p:cNvSpPr txBox="1"/>
          <p:nvPr/>
        </p:nvSpPr>
        <p:spPr>
          <a:xfrm>
            <a:off x="7035392" y="2751483"/>
            <a:ext cx="43717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it-IT" sz="6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it-IT" sz="6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it-IT" sz="6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it-IT" sz="6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67EDA606-A615-4B6F-AEA2-21776F73F64D}"/>
              </a:ext>
            </a:extLst>
          </p:cNvPr>
          <p:cNvSpPr/>
          <p:nvPr/>
        </p:nvSpPr>
        <p:spPr>
          <a:xfrm>
            <a:off x="6815972" y="2625797"/>
            <a:ext cx="5791200" cy="5486401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D5E3F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E51B2D32-2E08-4AC0-B142-9C3F0809D043}"/>
              </a:ext>
            </a:extLst>
          </p:cNvPr>
          <p:cNvSpPr/>
          <p:nvPr/>
        </p:nvSpPr>
        <p:spPr>
          <a:xfrm>
            <a:off x="1285896" y="-1569623"/>
            <a:ext cx="4598505" cy="4598505"/>
          </a:xfrm>
          <a:prstGeom prst="ellipse">
            <a:avLst/>
          </a:prstGeom>
          <a:solidFill>
            <a:schemeClr val="bg1"/>
          </a:solidFill>
          <a:ln w="165100">
            <a:solidFill>
              <a:srgbClr val="D5E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12947F-4A74-42E9-BFCC-AC1656C0B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48" y="-781118"/>
            <a:ext cx="3810000" cy="3810000"/>
          </a:xfrm>
          <a:prstGeom prst="rect">
            <a:avLst/>
          </a:prstGeom>
        </p:spPr>
      </p:pic>
      <p:pic>
        <p:nvPicPr>
          <p:cNvPr id="10" name="Immagine 9">
            <a:hlinkClick r:id="rId3"/>
            <a:extLst>
              <a:ext uri="{FF2B5EF4-FFF2-40B4-BE49-F238E27FC236}">
                <a16:creationId xmlns:a16="http://schemas.microsoft.com/office/drawing/2014/main" id="{BB73FD3B-112E-4E33-A5D8-9E3E4A514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00" y="5141260"/>
            <a:ext cx="934033" cy="987242"/>
          </a:xfrm>
          <a:prstGeom prst="rect">
            <a:avLst/>
          </a:prstGeom>
        </p:spPr>
      </p:pic>
      <p:pic>
        <p:nvPicPr>
          <p:cNvPr id="14" name="Immagine 13">
            <a:hlinkClick r:id="rId5"/>
            <a:extLst>
              <a:ext uri="{FF2B5EF4-FFF2-40B4-BE49-F238E27FC236}">
                <a16:creationId xmlns:a16="http://schemas.microsoft.com/office/drawing/2014/main" id="{80C1F7C3-B3DE-4C85-8059-3D919DDDA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81" y="5181015"/>
            <a:ext cx="830671" cy="830671"/>
          </a:xfrm>
          <a:prstGeom prst="rect">
            <a:avLst/>
          </a:prstGeom>
        </p:spPr>
      </p:pic>
      <p:pic>
        <p:nvPicPr>
          <p:cNvPr id="18" name="Immagine 17">
            <a:hlinkClick r:id="rId7"/>
            <a:extLst>
              <a:ext uri="{FF2B5EF4-FFF2-40B4-BE49-F238E27FC236}">
                <a16:creationId xmlns:a16="http://schemas.microsoft.com/office/drawing/2014/main" id="{0DED1B88-868A-4D82-9C7C-7A0E448FFF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88" y="5064198"/>
            <a:ext cx="2035684" cy="1037799"/>
          </a:xfrm>
          <a:prstGeom prst="rect">
            <a:avLst/>
          </a:prstGeom>
        </p:spPr>
      </p:pic>
      <p:pic>
        <p:nvPicPr>
          <p:cNvPr id="20" name="Immagine 19" descr="Immagine che contiene oggetto&#10;&#10;Descrizione generata automaticamente">
            <a:hlinkClick r:id="rId9"/>
            <a:extLst>
              <a:ext uri="{FF2B5EF4-FFF2-40B4-BE49-F238E27FC236}">
                <a16:creationId xmlns:a16="http://schemas.microsoft.com/office/drawing/2014/main" id="{B8C64E99-FE78-4EFD-96D1-A58D1F7218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93" y="5064198"/>
            <a:ext cx="1920236" cy="109080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89A4A59-DEA9-4770-9E68-8C20E35CEF55}"/>
              </a:ext>
            </a:extLst>
          </p:cNvPr>
          <p:cNvSpPr txBox="1"/>
          <p:nvPr/>
        </p:nvSpPr>
        <p:spPr>
          <a:xfrm>
            <a:off x="495377" y="3709844"/>
            <a:ext cx="6575200" cy="1218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0" dirty="0">
                <a:solidFill>
                  <a:schemeClr val="bg1"/>
                </a:solidFill>
                <a:latin typeface="Edwardian Script ITC" panose="030303020407070D0804" pitchFamily="66" charset="0"/>
              </a:rPr>
              <a:t>Thank </a:t>
            </a:r>
            <a:r>
              <a:rPr lang="it-IT" sz="12000" dirty="0" err="1">
                <a:solidFill>
                  <a:schemeClr val="bg1"/>
                </a:solidFill>
                <a:latin typeface="Edwardian Script ITC" panose="030303020407070D0804" pitchFamily="66" charset="0"/>
              </a:rPr>
              <a:t>You</a:t>
            </a:r>
            <a:r>
              <a:rPr lang="it-IT" sz="12000" dirty="0">
                <a:solidFill>
                  <a:schemeClr val="bg1"/>
                </a:solidFill>
                <a:latin typeface="Edwardian Script ITC" panose="030303020407070D0804" pitchFamily="66" charset="0"/>
              </a:rPr>
              <a:t>!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5330837-05CC-44BD-B822-6517A2E60FB7}"/>
              </a:ext>
            </a:extLst>
          </p:cNvPr>
          <p:cNvSpPr txBox="1"/>
          <p:nvPr/>
        </p:nvSpPr>
        <p:spPr>
          <a:xfrm>
            <a:off x="8487698" y="4267200"/>
            <a:ext cx="317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Socials</a:t>
            </a:r>
            <a:endParaRPr lang="it-IT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 descr="Immagine che contiene pettine&#10;&#10;Descrizione generata automaticamente">
            <a:extLst>
              <a:ext uri="{FF2B5EF4-FFF2-40B4-BE49-F238E27FC236}">
                <a16:creationId xmlns:a16="http://schemas.microsoft.com/office/drawing/2014/main" id="{5C99F4E8-64B5-4BB2-B32B-ED34711258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141260"/>
            <a:ext cx="987242" cy="98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5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CC71CE1-D71A-451F-BD03-3B802DF7CCA8}"/>
              </a:ext>
            </a:extLst>
          </p:cNvPr>
          <p:cNvSpPr txBox="1"/>
          <p:nvPr/>
        </p:nvSpPr>
        <p:spPr>
          <a:xfrm>
            <a:off x="5123322" y="17715"/>
            <a:ext cx="46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Extreme Exception handling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642852B-3D89-4804-87B6-310D325D1558}"/>
              </a:ext>
            </a:extLst>
          </p:cNvPr>
          <p:cNvSpPr/>
          <p:nvPr/>
        </p:nvSpPr>
        <p:spPr>
          <a:xfrm>
            <a:off x="10263720" y="-3880"/>
            <a:ext cx="1885174" cy="67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5B9E35B-F81C-4743-A536-D0497612A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477" y="74048"/>
            <a:ext cx="1612617" cy="52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 descr="Immagine che contiene disegnando, sedendo, scrivania, computer&#10;&#10;Descrizione generata automaticamente">
            <a:extLst>
              <a:ext uri="{FF2B5EF4-FFF2-40B4-BE49-F238E27FC236}">
                <a16:creationId xmlns:a16="http://schemas.microsoft.com/office/drawing/2014/main" id="{AD38921A-2E59-4B98-9C3E-602087FE1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93" y="959668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Immagine che contiene uomo, persona, interni, cravatta&#10;&#10;Descrizione generata automaticamente">
            <a:extLst>
              <a:ext uri="{FF2B5EF4-FFF2-40B4-BE49-F238E27FC236}">
                <a16:creationId xmlns:a16="http://schemas.microsoft.com/office/drawing/2014/main" id="{7EF3AF97-A536-45BF-9283-9B01A0C9A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285753"/>
            <a:ext cx="17145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magine che contiene persona, interni, uomo, sorridente&#10;&#10;Descrizione generata automaticamente">
            <a:extLst>
              <a:ext uri="{FF2B5EF4-FFF2-40B4-BE49-F238E27FC236}">
                <a16:creationId xmlns:a16="http://schemas.microsoft.com/office/drawing/2014/main" id="{8C68AA8D-E0A0-435F-9FB2-2F56FC686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3285753"/>
            <a:ext cx="17145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Immagine che contiene uomo, cravatta, persona, indossando&#10;&#10;Descrizione generata automaticamente">
            <a:extLst>
              <a:ext uri="{FF2B5EF4-FFF2-40B4-BE49-F238E27FC236}">
                <a16:creationId xmlns:a16="http://schemas.microsoft.com/office/drawing/2014/main" id="{8A76BDB2-9B90-493E-B292-7A17C87BE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285753"/>
            <a:ext cx="17145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magine che contiene uomo, fotografia, guardando, indossando&#10;&#10;Descrizione generata automaticamente">
            <a:extLst>
              <a:ext uri="{FF2B5EF4-FFF2-40B4-BE49-F238E27FC236}">
                <a16:creationId xmlns:a16="http://schemas.microsoft.com/office/drawing/2014/main" id="{E14D7E11-2896-473E-AB28-AA8ABBE2F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285753"/>
            <a:ext cx="1714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Immagine che contiene persona, uomo, cravatta, indossando&#10;&#10;Descrizione generata automaticamente">
            <a:extLst>
              <a:ext uri="{FF2B5EF4-FFF2-40B4-BE49-F238E27FC236}">
                <a16:creationId xmlns:a16="http://schemas.microsoft.com/office/drawing/2014/main" id="{B8C14C01-EF6E-4761-AFAE-896AF60A5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63" y="3285753"/>
            <a:ext cx="17049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92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209309" y="929157"/>
            <a:ext cx="227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3">
                    <a:lumMod val="50000"/>
                  </a:schemeClr>
                </a:solidFill>
              </a:rPr>
              <a:t>Speaker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78200DA-48D2-452D-9D47-9DF5E613BC15}"/>
              </a:ext>
            </a:extLst>
          </p:cNvPr>
          <p:cNvSpPr txBox="1"/>
          <p:nvPr/>
        </p:nvSpPr>
        <p:spPr>
          <a:xfrm>
            <a:off x="3037115" y="4493478"/>
            <a:ext cx="4256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i="1" dirty="0">
                <a:latin typeface="Bell MT" panose="02020503060305020303" pitchFamily="18" charset="0"/>
              </a:rPr>
              <a:t>Fabio Mannis</a:t>
            </a:r>
          </a:p>
          <a:p>
            <a:pPr algn="ctr"/>
            <a:r>
              <a:rPr lang="it-IT" sz="2000" i="1" dirty="0">
                <a:latin typeface="Bell MT" panose="02020503060305020303" pitchFamily="18" charset="0"/>
              </a:rPr>
              <a:t>Cloud Solution Architect - SW Architect presso Almaviva S.p.a.</a:t>
            </a: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8A62D7C9-38DF-40F5-AC82-DCEB4DFEB1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95" y="1161109"/>
            <a:ext cx="1208076" cy="1208076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B3BEAF-1F96-40AD-997A-E18C7943B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32" y="1358068"/>
            <a:ext cx="3030837" cy="30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D8C706-A05F-448B-9BE3-DB5752E4E915}"/>
              </a:ext>
            </a:extLst>
          </p:cNvPr>
          <p:cNvSpPr txBox="1"/>
          <p:nvPr/>
        </p:nvSpPr>
        <p:spPr>
          <a:xfrm>
            <a:off x="7859149" y="1513932"/>
            <a:ext cx="42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8"/>
              </a:rPr>
              <a:t>https://www.linkedin.com/in/fabiomannis/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CC71CE1-D71A-451F-BD03-3B802DF7CCA8}"/>
              </a:ext>
            </a:extLst>
          </p:cNvPr>
          <p:cNvSpPr txBox="1"/>
          <p:nvPr/>
        </p:nvSpPr>
        <p:spPr>
          <a:xfrm>
            <a:off x="5123322" y="17715"/>
            <a:ext cx="46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Extreme Exception handling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642852B-3D89-4804-87B6-310D325D1558}"/>
              </a:ext>
            </a:extLst>
          </p:cNvPr>
          <p:cNvSpPr/>
          <p:nvPr/>
        </p:nvSpPr>
        <p:spPr>
          <a:xfrm>
            <a:off x="10263720" y="-3880"/>
            <a:ext cx="1885174" cy="67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5B9E35B-F81C-4743-A536-D0497612AC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5477" y="74048"/>
            <a:ext cx="1612617" cy="52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135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286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3">
                    <a:lumMod val="50000"/>
                  </a:schemeClr>
                </a:solidFill>
              </a:rPr>
              <a:t>Agenda</a:t>
            </a: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57B9564-5721-4053-924E-A5B31D8ED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49" y="1709320"/>
            <a:ext cx="10623699" cy="372329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latin typeface="Montserrat" panose="00000500000000000000" pitchFamily="50" charset="0"/>
              </a:rPr>
              <a:t>- One try to catch ‘</a:t>
            </a:r>
            <a:r>
              <a:rPr lang="en-US" sz="2000" dirty="0" err="1">
                <a:latin typeface="Montserrat" panose="00000500000000000000" pitchFamily="50" charset="0"/>
              </a:rPr>
              <a:t>em</a:t>
            </a:r>
            <a:r>
              <a:rPr lang="en-US" sz="2000" dirty="0">
                <a:latin typeface="Montserrat" panose="00000500000000000000" pitchFamily="50" charset="0"/>
              </a:rPr>
              <a:t> all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latin typeface="Montserrat" panose="00000500000000000000" pitchFamily="50" charset="0"/>
              </a:rPr>
              <a:t>- Best practice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latin typeface="Montserrat" panose="00000500000000000000" pitchFamily="50" charset="0"/>
              </a:rPr>
              <a:t>- </a:t>
            </a:r>
            <a:r>
              <a:rPr lang="en-US" sz="2000" dirty="0" err="1">
                <a:latin typeface="Montserrat" panose="00000500000000000000" pitchFamily="50" charset="0"/>
              </a:rPr>
              <a:t>Tracciare</a:t>
            </a:r>
            <a:r>
              <a:rPr lang="en-US" sz="2000" dirty="0">
                <a:latin typeface="Montserrat" panose="00000500000000000000" pitchFamily="50" charset="0"/>
              </a:rPr>
              <a:t> </a:t>
            </a:r>
            <a:r>
              <a:rPr lang="en-US" sz="2000" dirty="0" err="1">
                <a:latin typeface="Montserrat" panose="00000500000000000000" pitchFamily="50" charset="0"/>
              </a:rPr>
              <a:t>gli</a:t>
            </a:r>
            <a:r>
              <a:rPr lang="en-US" sz="2000" dirty="0">
                <a:latin typeface="Montserrat" panose="00000500000000000000" pitchFamily="50" charset="0"/>
              </a:rPr>
              <a:t> </a:t>
            </a:r>
            <a:r>
              <a:rPr lang="en-US" sz="2000" dirty="0" err="1">
                <a:latin typeface="Montserrat" panose="00000500000000000000" pitchFamily="50" charset="0"/>
              </a:rPr>
              <a:t>errori</a:t>
            </a:r>
            <a:r>
              <a:rPr lang="en-US" sz="2000" dirty="0">
                <a:latin typeface="Montserrat" panose="00000500000000000000" pitchFamily="50" charset="0"/>
              </a:rPr>
              <a:t> al tempo </a:t>
            </a:r>
            <a:r>
              <a:rPr lang="en-US" sz="2000" dirty="0" err="1">
                <a:latin typeface="Montserrat" panose="00000500000000000000" pitchFamily="50" charset="0"/>
              </a:rPr>
              <a:t>della</a:t>
            </a:r>
            <a:r>
              <a:rPr lang="en-US" sz="2000" dirty="0">
                <a:latin typeface="Montserrat" panose="00000500000000000000" pitchFamily="50" charset="0"/>
              </a:rPr>
              <a:t> GDPR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latin typeface="Montserrat" panose="00000500000000000000" pitchFamily="50" charset="0"/>
              </a:rPr>
              <a:t>- </a:t>
            </a:r>
            <a:r>
              <a:rPr lang="en-US" sz="2000" dirty="0" err="1">
                <a:latin typeface="Montserrat" panose="00000500000000000000" pitchFamily="50" charset="0"/>
              </a:rPr>
              <a:t>Gestire</a:t>
            </a:r>
            <a:r>
              <a:rPr lang="en-US" sz="2000" dirty="0">
                <a:latin typeface="Montserrat" panose="00000500000000000000" pitchFamily="50" charset="0"/>
              </a:rPr>
              <a:t> </a:t>
            </a:r>
            <a:r>
              <a:rPr lang="en-US" sz="2000" dirty="0" err="1">
                <a:latin typeface="Montserrat" panose="00000500000000000000" pitchFamily="50" charset="0"/>
              </a:rPr>
              <a:t>il</a:t>
            </a:r>
            <a:r>
              <a:rPr lang="en-US" sz="2000" dirty="0">
                <a:latin typeface="Montserrat" panose="00000500000000000000" pitchFamily="50" charset="0"/>
              </a:rPr>
              <a:t> </a:t>
            </a:r>
            <a:r>
              <a:rPr lang="en-US" sz="2000" dirty="0" err="1">
                <a:latin typeface="Montserrat" panose="00000500000000000000" pitchFamily="50" charset="0"/>
              </a:rPr>
              <a:t>tutto</a:t>
            </a:r>
            <a:r>
              <a:rPr lang="en-US" sz="2000" dirty="0">
                <a:latin typeface="Montserrat" panose="00000500000000000000" pitchFamily="50" charset="0"/>
              </a:rPr>
              <a:t> ai tempi </a:t>
            </a:r>
            <a:r>
              <a:rPr lang="en-US" sz="2000" dirty="0" err="1">
                <a:latin typeface="Montserrat" panose="00000500000000000000" pitchFamily="50" charset="0"/>
              </a:rPr>
              <a:t>dei</a:t>
            </a:r>
            <a:r>
              <a:rPr lang="en-US" sz="2000" dirty="0">
                <a:latin typeface="Montserrat" panose="00000500000000000000" pitchFamily="50" charset="0"/>
              </a:rPr>
              <a:t> </a:t>
            </a:r>
            <a:r>
              <a:rPr lang="en-US" sz="2000" dirty="0" err="1">
                <a:latin typeface="Montserrat" panose="00000500000000000000" pitchFamily="50" charset="0"/>
              </a:rPr>
              <a:t>microservizi</a:t>
            </a:r>
            <a:endParaRPr lang="en-US" sz="2000" dirty="0">
              <a:latin typeface="Montserrat" panose="00000500000000000000" pitchFamily="50" charset="0"/>
            </a:endParaRPr>
          </a:p>
          <a:p>
            <a:pPr marL="0" indent="0">
              <a:buNone/>
            </a:pPr>
            <a:endParaRPr lang="en-US" sz="2000" dirty="0">
              <a:latin typeface="Montserrat" panose="00000500000000000000" pitchFamily="50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908A477-C666-49A9-80DF-F904A90D14BA}"/>
              </a:ext>
            </a:extLst>
          </p:cNvPr>
          <p:cNvSpPr txBox="1"/>
          <p:nvPr/>
        </p:nvSpPr>
        <p:spPr>
          <a:xfrm>
            <a:off x="5123322" y="17715"/>
            <a:ext cx="46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Extreme Exception handling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5780823-33F8-4F8B-A710-F6023197F1B2}"/>
              </a:ext>
            </a:extLst>
          </p:cNvPr>
          <p:cNvSpPr/>
          <p:nvPr/>
        </p:nvSpPr>
        <p:spPr>
          <a:xfrm>
            <a:off x="10263720" y="-3880"/>
            <a:ext cx="1885174" cy="67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5FD3C6C-166D-46F0-BDA6-DDC2D059D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477" y="74048"/>
            <a:ext cx="1612617" cy="52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34854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5297649" cy="722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5297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One try to catch ‘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all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B7A3B-479E-4AEE-A92B-1F966C67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446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Un'applicazione progettata correttamente </a:t>
            </a:r>
            <a:r>
              <a:rPr lang="it-IT" b="1" dirty="0">
                <a:solidFill>
                  <a:srgbClr val="C00000"/>
                </a:solidFill>
              </a:rPr>
              <a:t>gestisce</a:t>
            </a:r>
            <a:r>
              <a:rPr lang="it-IT" dirty="0"/>
              <a:t> eccezioni ed errori per impedire arresti anomali dell'applicazione. 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2044095-597D-4799-B23F-DCE038A0E7E9}"/>
              </a:ext>
            </a:extLst>
          </p:cNvPr>
          <p:cNvSpPr txBox="1">
            <a:spLocks/>
          </p:cNvSpPr>
          <p:nvPr/>
        </p:nvSpPr>
        <p:spPr>
          <a:xfrm>
            <a:off x="873058" y="3463271"/>
            <a:ext cx="10515600" cy="944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Cosa vuol dire gestisce?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104D16C-D235-457A-8B95-D185789E0702}"/>
              </a:ext>
            </a:extLst>
          </p:cNvPr>
          <p:cNvSpPr txBox="1"/>
          <p:nvPr/>
        </p:nvSpPr>
        <p:spPr>
          <a:xfrm>
            <a:off x="5123322" y="17715"/>
            <a:ext cx="46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Extreme Exception handling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8DD8CF3-4972-40DC-959F-82C9D9654659}"/>
              </a:ext>
            </a:extLst>
          </p:cNvPr>
          <p:cNvSpPr/>
          <p:nvPr/>
        </p:nvSpPr>
        <p:spPr>
          <a:xfrm>
            <a:off x="10263720" y="-3880"/>
            <a:ext cx="1885174" cy="67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CC127D1-1232-45B2-BEFD-F8F311859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477" y="74048"/>
            <a:ext cx="1612617" cy="52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31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5297649" cy="722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5297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One try to catch ‘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all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B7A3B-479E-4AEE-A92B-1F966C67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929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dirty="0" err="1">
                <a:latin typeface="Montserrat" panose="020B0604020202020204" charset="0"/>
              </a:rPr>
              <a:t>Try</a:t>
            </a:r>
            <a:r>
              <a:rPr lang="it-IT" sz="2000" dirty="0">
                <a:latin typeface="Montserrat" panose="020B0604020202020204" charset="0"/>
              </a:rPr>
              <a:t> Catch </a:t>
            </a:r>
            <a:r>
              <a:rPr lang="it-IT" sz="2000" dirty="0" err="1">
                <a:latin typeface="Montserrat" panose="020B0604020202020204" charset="0"/>
              </a:rPr>
              <a:t>Finally</a:t>
            </a:r>
            <a:r>
              <a:rPr lang="it-IT" sz="2000" dirty="0">
                <a:latin typeface="Montserrat" panose="020B0604020202020204" charset="0"/>
              </a:rPr>
              <a:t> (quando? Dove?)</a:t>
            </a:r>
          </a:p>
          <a:p>
            <a:pPr lvl="1">
              <a:lnSpc>
                <a:spcPct val="150000"/>
              </a:lnSpc>
            </a:pPr>
            <a:r>
              <a:rPr lang="it-IT" sz="1600" dirty="0">
                <a:latin typeface="Montserrat" panose="020B0604020202020204" charset="0"/>
              </a:rPr>
              <a:t>Applicazione</a:t>
            </a:r>
          </a:p>
          <a:p>
            <a:pPr lvl="1">
              <a:lnSpc>
                <a:spcPct val="150000"/>
              </a:lnSpc>
            </a:pPr>
            <a:r>
              <a:rPr lang="it-IT" sz="1600" dirty="0">
                <a:latin typeface="Montserrat" panose="020B0604020202020204" charset="0"/>
              </a:rPr>
              <a:t>SDK</a:t>
            </a:r>
          </a:p>
          <a:p>
            <a:pPr lvl="1">
              <a:lnSpc>
                <a:spcPct val="150000"/>
              </a:lnSpc>
            </a:pPr>
            <a:r>
              <a:rPr lang="it-IT" sz="1600" dirty="0">
                <a:latin typeface="Montserrat" panose="020B0604020202020204" charset="0"/>
              </a:rPr>
              <a:t>Library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Montserrat" panose="020B0604020202020204" charset="0"/>
              </a:rPr>
              <a:t>Common .NET </a:t>
            </a:r>
            <a:r>
              <a:rPr lang="it-IT" sz="2000" dirty="0" err="1">
                <a:latin typeface="Montserrat" panose="020B0604020202020204" charset="0"/>
              </a:rPr>
              <a:t>Exceptions</a:t>
            </a:r>
            <a:endParaRPr lang="it-IT" sz="2000" dirty="0">
              <a:latin typeface="Montserrat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latin typeface="Montserrat" panose="020B0604020202020204" charset="0"/>
              </a:rPr>
              <a:t>Custom </a:t>
            </a:r>
            <a:r>
              <a:rPr lang="it-IT" sz="2000" dirty="0" err="1">
                <a:latin typeface="Montserrat" panose="020B0604020202020204" charset="0"/>
              </a:rPr>
              <a:t>Exception</a:t>
            </a:r>
            <a:r>
              <a:rPr lang="it-IT" sz="2000" dirty="0">
                <a:latin typeface="Montserrat" panose="020B0604020202020204" charset="0"/>
              </a:rPr>
              <a:t> </a:t>
            </a:r>
            <a:r>
              <a:rPr lang="it-IT" sz="2000" dirty="0" err="1">
                <a:latin typeface="Montserrat" panose="020B0604020202020204" charset="0"/>
              </a:rPr>
              <a:t>Types</a:t>
            </a:r>
            <a:r>
              <a:rPr lang="it-IT" sz="2000" dirty="0">
                <a:latin typeface="Montserrat" panose="020B0604020202020204" charset="0"/>
              </a:rPr>
              <a:t> (se proprio dovete)</a:t>
            </a:r>
          </a:p>
          <a:p>
            <a:endParaRPr lang="it-IT" sz="2000" dirty="0">
              <a:latin typeface="Montserrat" panose="020B0604020202020204" charset="0"/>
            </a:endParaRPr>
          </a:p>
          <a:p>
            <a:pPr marL="0" indent="0">
              <a:buNone/>
            </a:pPr>
            <a:endParaRPr lang="it-IT" sz="2000" dirty="0">
              <a:latin typeface="Montserrat" panose="020B0604020202020204" charset="0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2044095-597D-4799-B23F-DCE038A0E7E9}"/>
              </a:ext>
            </a:extLst>
          </p:cNvPr>
          <p:cNvSpPr txBox="1">
            <a:spLocks/>
          </p:cNvSpPr>
          <p:nvPr/>
        </p:nvSpPr>
        <p:spPr>
          <a:xfrm>
            <a:off x="873058" y="3463271"/>
            <a:ext cx="10515600" cy="944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90F1859-AE2C-4D92-A7C6-BD64ED601BCB}"/>
              </a:ext>
            </a:extLst>
          </p:cNvPr>
          <p:cNvSpPr txBox="1"/>
          <p:nvPr/>
        </p:nvSpPr>
        <p:spPr>
          <a:xfrm>
            <a:off x="5123322" y="17715"/>
            <a:ext cx="46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Extreme Exception handling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BFCAB7D-4C46-4859-8D0C-8A633F4B0DBF}"/>
              </a:ext>
            </a:extLst>
          </p:cNvPr>
          <p:cNvSpPr/>
          <p:nvPr/>
        </p:nvSpPr>
        <p:spPr>
          <a:xfrm>
            <a:off x="10263720" y="-3880"/>
            <a:ext cx="1885174" cy="67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95EF123-7C88-40FD-B703-4F87B6A34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477" y="74048"/>
            <a:ext cx="1612617" cy="52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70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5297649" cy="722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5297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One try to catch ‘</a:t>
            </a:r>
            <a:r>
              <a:rPr lang="en-US" sz="3200" dirty="0" err="1">
                <a:solidFill>
                  <a:schemeClr val="bg1"/>
                </a:solidFill>
                <a:latin typeface="Montserrat" panose="00000500000000000000" pitchFamily="50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 all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B7A3B-479E-4AEE-A92B-1F966C67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1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dirty="0" err="1">
                <a:latin typeface="Montserrat" panose="020B0604020202020204" charset="0"/>
              </a:rPr>
              <a:t>Exception</a:t>
            </a:r>
            <a:r>
              <a:rPr lang="it-IT" sz="2000" dirty="0">
                <a:latin typeface="Montserrat" panose="020B0604020202020204" charset="0"/>
              </a:rPr>
              <a:t> Filters (C# &gt;6)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it-IT" sz="1600" dirty="0">
              <a:latin typeface="Montserrat" panose="020B0604020202020204" charset="0"/>
            </a:endParaRPr>
          </a:p>
          <a:p>
            <a:endParaRPr lang="it-IT" sz="2000" dirty="0">
              <a:latin typeface="Montserrat" panose="020B0604020202020204" charset="0"/>
            </a:endParaRPr>
          </a:p>
          <a:p>
            <a:pPr marL="0" indent="0">
              <a:buNone/>
            </a:pPr>
            <a:endParaRPr lang="it-IT" sz="2000" dirty="0">
              <a:latin typeface="Montserrat" panose="020B060402020202020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6C7BC85-3CD6-4B03-A315-BBAF694EE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640" y="2374790"/>
            <a:ext cx="6032500" cy="330742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CD1DB4A-9661-484A-9BEE-2565103F295D}"/>
              </a:ext>
            </a:extLst>
          </p:cNvPr>
          <p:cNvSpPr txBox="1"/>
          <p:nvPr/>
        </p:nvSpPr>
        <p:spPr>
          <a:xfrm>
            <a:off x="5123322" y="17715"/>
            <a:ext cx="46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Extreme Exception handling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0AE5542-6346-46FA-A0AF-9DBF76E60527}"/>
              </a:ext>
            </a:extLst>
          </p:cNvPr>
          <p:cNvSpPr/>
          <p:nvPr/>
        </p:nvSpPr>
        <p:spPr>
          <a:xfrm>
            <a:off x="10263720" y="-3880"/>
            <a:ext cx="1885174" cy="67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40A6C0E-1439-42C4-AE0F-399171D331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5477" y="74048"/>
            <a:ext cx="1612617" cy="52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29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5297649" cy="722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5297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Best practice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B7A3B-479E-4AEE-A92B-1F966C67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146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it-IT" sz="6200" dirty="0">
                <a:latin typeface="Montserrat" panose="020B0604020202020204" charset="0"/>
              </a:rPr>
              <a:t>Evitare le eccezioni ! </a:t>
            </a:r>
            <a:r>
              <a:rPr lang="it-IT" sz="6200" dirty="0">
                <a:latin typeface="Montserrat" panose="020B0604020202020204" charset="0"/>
                <a:sym typeface="Wingdings" panose="05000000000000000000" pitchFamily="2" charset="2"/>
              </a:rPr>
              <a:t> (le eccezioni costano…) - </a:t>
            </a:r>
            <a:r>
              <a:rPr lang="it-IT" sz="6200" dirty="0" err="1">
                <a:latin typeface="Montserrat" panose="020B0604020202020204" charset="0"/>
              </a:rPr>
              <a:t>TryParse</a:t>
            </a:r>
            <a:r>
              <a:rPr lang="it-IT" sz="6200" dirty="0">
                <a:latin typeface="Montserrat" panose="020B0604020202020204" charset="0"/>
              </a:rPr>
              <a:t> Pattern</a:t>
            </a:r>
          </a:p>
          <a:p>
            <a:pPr>
              <a:lnSpc>
                <a:spcPct val="170000"/>
              </a:lnSpc>
            </a:pPr>
            <a:r>
              <a:rPr lang="it-IT" sz="6200" dirty="0" err="1">
                <a:latin typeface="Montserrat" panose="020B0604020202020204" charset="0"/>
                <a:sym typeface="Wingdings" panose="05000000000000000000" pitchFamily="2" charset="2"/>
              </a:rPr>
              <a:t>Fail</a:t>
            </a:r>
            <a:r>
              <a:rPr lang="it-IT" sz="6200" dirty="0">
                <a:latin typeface="Montserrat" panose="020B0604020202020204" charset="0"/>
                <a:sym typeface="Wingdings" panose="05000000000000000000" pitchFamily="2" charset="2"/>
              </a:rPr>
              <a:t> Fast</a:t>
            </a:r>
          </a:p>
          <a:p>
            <a:pPr>
              <a:lnSpc>
                <a:spcPct val="170000"/>
              </a:lnSpc>
            </a:pPr>
            <a:r>
              <a:rPr lang="it-IT" sz="6200" dirty="0">
                <a:latin typeface="Montserrat" panose="020B0604020202020204" charset="0"/>
                <a:sym typeface="Wingdings" panose="05000000000000000000" pitchFamily="2" charset="2"/>
              </a:rPr>
              <a:t>Commentate il codice (il mistero è bello ma se si sa cosa fa una classe è meglio)</a:t>
            </a:r>
          </a:p>
          <a:p>
            <a:pPr>
              <a:lnSpc>
                <a:spcPct val="170000"/>
              </a:lnSpc>
            </a:pPr>
            <a:r>
              <a:rPr lang="it-IT" sz="6200" dirty="0">
                <a:latin typeface="Montserrat" panose="020B0604020202020204" charset="0"/>
                <a:sym typeface="Wingdings" panose="05000000000000000000" pitchFamily="2" charset="2"/>
              </a:rPr>
              <a:t>Usato sicuro (usate quelle che già esistono)</a:t>
            </a:r>
          </a:p>
          <a:p>
            <a:pPr>
              <a:lnSpc>
                <a:spcPct val="170000"/>
              </a:lnSpc>
            </a:pPr>
            <a:r>
              <a:rPr lang="it-IT" sz="6200" dirty="0">
                <a:latin typeface="Montserrat" panose="020B0604020202020204" charset="0"/>
                <a:sym typeface="Wingdings" panose="05000000000000000000" pitchFamily="2" charset="2"/>
              </a:rPr>
              <a:t>Nuovi modelli solo se servono veramente. (anche se fa fico usarne di nuovi…)</a:t>
            </a:r>
          </a:p>
          <a:p>
            <a:pPr>
              <a:lnSpc>
                <a:spcPct val="170000"/>
              </a:lnSpc>
            </a:pPr>
            <a:r>
              <a:rPr lang="it-IT" sz="6200" dirty="0">
                <a:latin typeface="Montserrat" panose="020B0604020202020204" charset="0"/>
                <a:sym typeface="Wingdings" panose="05000000000000000000" pitchFamily="2" charset="2"/>
              </a:rPr>
              <a:t>Usate quelle giuste! (non tutto è </a:t>
            </a:r>
            <a:r>
              <a:rPr lang="it-IT" sz="6200" dirty="0" err="1">
                <a:latin typeface="Montserrat" panose="020B0604020202020204" charset="0"/>
                <a:sym typeface="Wingdings" panose="05000000000000000000" pitchFamily="2" charset="2"/>
              </a:rPr>
              <a:t>exception</a:t>
            </a:r>
            <a:r>
              <a:rPr lang="it-IT" sz="6200" dirty="0">
                <a:latin typeface="Montserrat" panose="020B0604020202020204" charset="0"/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70000"/>
              </a:lnSpc>
            </a:pPr>
            <a:endParaRPr lang="it-IT" sz="6200" dirty="0">
              <a:latin typeface="Montserrat" panose="020B0604020202020204" charset="0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</a:pPr>
            <a:endParaRPr lang="it-IT" sz="6200" dirty="0">
              <a:latin typeface="Montserrat" panose="020B0604020202020204" charset="0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</a:pPr>
            <a:endParaRPr lang="it-IT" sz="7200" dirty="0">
              <a:latin typeface="Montserrat" panose="020B0604020202020204" charset="0"/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2044095-597D-4799-B23F-DCE038A0E7E9}"/>
              </a:ext>
            </a:extLst>
          </p:cNvPr>
          <p:cNvSpPr txBox="1">
            <a:spLocks/>
          </p:cNvSpPr>
          <p:nvPr/>
        </p:nvSpPr>
        <p:spPr>
          <a:xfrm>
            <a:off x="873058" y="1912251"/>
            <a:ext cx="10515600" cy="382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9F06C2F-4FC0-4F8C-9431-294CE67761C8}"/>
              </a:ext>
            </a:extLst>
          </p:cNvPr>
          <p:cNvSpPr txBox="1"/>
          <p:nvPr/>
        </p:nvSpPr>
        <p:spPr>
          <a:xfrm>
            <a:off x="5123322" y="17715"/>
            <a:ext cx="46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Extreme Exception handling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472539B-CE15-46AB-AF17-FA47F7CBBF3A}"/>
              </a:ext>
            </a:extLst>
          </p:cNvPr>
          <p:cNvSpPr/>
          <p:nvPr/>
        </p:nvSpPr>
        <p:spPr>
          <a:xfrm>
            <a:off x="10263720" y="-3880"/>
            <a:ext cx="1885174" cy="67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9849156-0470-4EA2-9E0A-964FF55D3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477" y="74048"/>
            <a:ext cx="1612617" cy="52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93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5297649" cy="722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C00000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5297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0000500000000000000" pitchFamily="50" charset="0"/>
              </a:rPr>
              <a:t>Best practice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B7A3B-479E-4AEE-A92B-1F966C67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146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it-IT" sz="6200" dirty="0">
                <a:latin typeface="Montserrat" panose="020B0604020202020204" charset="0"/>
              </a:rPr>
              <a:t>Le eccezioni non sono IF </a:t>
            </a:r>
            <a:r>
              <a:rPr lang="it-IT" sz="6200" dirty="0" err="1">
                <a:latin typeface="Montserrat" panose="020B0604020202020204" charset="0"/>
              </a:rPr>
              <a:t>then</a:t>
            </a:r>
            <a:r>
              <a:rPr lang="it-IT" sz="6200" dirty="0">
                <a:latin typeface="Montserrat" panose="020B0604020202020204" charset="0"/>
              </a:rPr>
              <a:t> else</a:t>
            </a:r>
          </a:p>
          <a:p>
            <a:pPr>
              <a:lnSpc>
                <a:spcPct val="170000"/>
              </a:lnSpc>
            </a:pPr>
            <a:r>
              <a:rPr lang="it-IT" sz="6200" dirty="0">
                <a:latin typeface="Montserrat" panose="020B0604020202020204" charset="0"/>
                <a:sym typeface="Wingdings" panose="05000000000000000000" pitchFamily="2" charset="2"/>
              </a:rPr>
              <a:t>I codici di errori sono «fuori moda»</a:t>
            </a:r>
          </a:p>
          <a:p>
            <a:pPr>
              <a:lnSpc>
                <a:spcPct val="170000"/>
              </a:lnSpc>
            </a:pPr>
            <a:r>
              <a:rPr lang="it-IT" sz="6200" dirty="0">
                <a:latin typeface="Montserrat" panose="020B0604020202020204" charset="0"/>
                <a:sym typeface="Wingdings" panose="05000000000000000000" pitchFamily="2" charset="2"/>
              </a:rPr>
              <a:t>Il </a:t>
            </a:r>
            <a:r>
              <a:rPr lang="it-IT" sz="6200" dirty="0" err="1">
                <a:latin typeface="Montserrat" panose="020B0604020202020204" charset="0"/>
                <a:sym typeface="Wingdings" panose="05000000000000000000" pitchFamily="2" charset="2"/>
              </a:rPr>
              <a:t>finally</a:t>
            </a:r>
            <a:r>
              <a:rPr lang="it-IT" sz="6200" dirty="0">
                <a:latin typeface="Montserrat" panose="020B0604020202020204" charset="0"/>
                <a:sym typeface="Wingdings" panose="05000000000000000000" pitchFamily="2" charset="2"/>
              </a:rPr>
              <a:t> esiste per un motivo. Usatelo</a:t>
            </a:r>
          </a:p>
          <a:p>
            <a:pPr>
              <a:lnSpc>
                <a:spcPct val="170000"/>
              </a:lnSpc>
            </a:pPr>
            <a:r>
              <a:rPr lang="it-IT" sz="6200" dirty="0">
                <a:latin typeface="Montserrat" panose="020B0604020202020204" charset="0"/>
                <a:sym typeface="Wingdings" panose="05000000000000000000" pitchFamily="2" charset="2"/>
              </a:rPr>
              <a:t>Ciò che non riuscite a gestire va rilanciato (</a:t>
            </a:r>
            <a:r>
              <a:rPr lang="it-IT" sz="6200" dirty="0" err="1">
                <a:latin typeface="Montserrat" panose="020B0604020202020204" charset="0"/>
                <a:sym typeface="Wingdings" panose="05000000000000000000" pitchFamily="2" charset="2"/>
              </a:rPr>
              <a:t>throw</a:t>
            </a:r>
            <a:r>
              <a:rPr lang="it-IT" sz="6200" dirty="0">
                <a:latin typeface="Montserrat" panose="020B0604020202020204" charset="0"/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it-IT" sz="6200" dirty="0">
                <a:latin typeface="Montserrat" panose="020B0604020202020204" charset="0"/>
                <a:sym typeface="Wingdings" panose="05000000000000000000" pitchFamily="2" charset="2"/>
              </a:rPr>
              <a:t>Decorate le vostre eccezioni : </a:t>
            </a:r>
            <a:r>
              <a:rPr lang="it-IT" sz="6200" dirty="0" err="1">
                <a:latin typeface="Montserrat" panose="020B0604020202020204" charset="0"/>
                <a:sym typeface="Wingdings" panose="05000000000000000000" pitchFamily="2" charset="2"/>
              </a:rPr>
              <a:t>Exception.Data</a:t>
            </a:r>
            <a:r>
              <a:rPr lang="it-IT" sz="6200" dirty="0">
                <a:latin typeface="Montserrat" panose="020B0604020202020204" charset="0"/>
                <a:sym typeface="Wingdings" panose="05000000000000000000" pitchFamily="2" charset="2"/>
              </a:rPr>
              <a:t> [Dictionary]</a:t>
            </a:r>
          </a:p>
          <a:p>
            <a:pPr marL="0" indent="0">
              <a:lnSpc>
                <a:spcPct val="170000"/>
              </a:lnSpc>
              <a:buNone/>
            </a:pPr>
            <a:endParaRPr lang="it-IT" sz="6200" dirty="0">
              <a:latin typeface="Montserrat" panose="020B0604020202020204" charset="0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</a:pPr>
            <a:endParaRPr lang="it-IT" sz="6200" dirty="0">
              <a:latin typeface="Montserrat" panose="020B0604020202020204" charset="0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</a:pPr>
            <a:endParaRPr lang="it-IT" sz="6200" dirty="0">
              <a:latin typeface="Montserrat" panose="020B0604020202020204" charset="0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</a:pPr>
            <a:endParaRPr lang="it-IT" sz="7200" dirty="0">
              <a:latin typeface="Montserrat" panose="020B0604020202020204" charset="0"/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2044095-597D-4799-B23F-DCE038A0E7E9}"/>
              </a:ext>
            </a:extLst>
          </p:cNvPr>
          <p:cNvSpPr txBox="1">
            <a:spLocks/>
          </p:cNvSpPr>
          <p:nvPr/>
        </p:nvSpPr>
        <p:spPr>
          <a:xfrm>
            <a:off x="873058" y="1912251"/>
            <a:ext cx="10515600" cy="382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1733007-9760-4C95-9EE7-06B4D62088E1}"/>
              </a:ext>
            </a:extLst>
          </p:cNvPr>
          <p:cNvSpPr txBox="1"/>
          <p:nvPr/>
        </p:nvSpPr>
        <p:spPr>
          <a:xfrm>
            <a:off x="5123322" y="17715"/>
            <a:ext cx="46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Extreme Exception handling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A34CC35-984A-4330-B1B9-1D54AA3D6FDF}"/>
              </a:ext>
            </a:extLst>
          </p:cNvPr>
          <p:cNvSpPr/>
          <p:nvPr/>
        </p:nvSpPr>
        <p:spPr>
          <a:xfrm>
            <a:off x="10263720" y="-3880"/>
            <a:ext cx="1885174" cy="67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444DF15-AEB5-411D-93C3-259DDE5C7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477" y="74048"/>
            <a:ext cx="1612617" cy="52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55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4845</TotalTime>
  <Words>609</Words>
  <Application>Microsoft Office PowerPoint</Application>
  <PresentationFormat>Widescreen</PresentationFormat>
  <Paragraphs>136</Paragraphs>
  <Slides>18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Calibri</vt:lpstr>
      <vt:lpstr>Arial</vt:lpstr>
      <vt:lpstr>Calibri Light</vt:lpstr>
      <vt:lpstr>Edwardian Script ITC</vt:lpstr>
      <vt:lpstr>Bell MT</vt:lpstr>
      <vt:lpstr>Montserrat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 Controller CQRS Diet</dc:title>
  <dc:creator>Derek Comartin</dc:creator>
  <cp:lastModifiedBy>Fabio Mannis</cp:lastModifiedBy>
  <cp:revision>258</cp:revision>
  <dcterms:created xsi:type="dcterms:W3CDTF">2016-10-24T22:33:39Z</dcterms:created>
  <dcterms:modified xsi:type="dcterms:W3CDTF">2019-12-19T18:28:11Z</dcterms:modified>
</cp:coreProperties>
</file>